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21"/>
  </p:notesMasterIdLst>
  <p:sldIdLst>
    <p:sldId id="267" r:id="rId5"/>
    <p:sldId id="297" r:id="rId6"/>
    <p:sldId id="484" r:id="rId7"/>
    <p:sldId id="464" r:id="rId8"/>
    <p:sldId id="487" r:id="rId9"/>
    <p:sldId id="481" r:id="rId10"/>
    <p:sldId id="486" r:id="rId11"/>
    <p:sldId id="480" r:id="rId12"/>
    <p:sldId id="459" r:id="rId13"/>
    <p:sldId id="470" r:id="rId14"/>
    <p:sldId id="472" r:id="rId15"/>
    <p:sldId id="473" r:id="rId16"/>
    <p:sldId id="483" r:id="rId17"/>
    <p:sldId id="479" r:id="rId18"/>
    <p:sldId id="485" r:id="rId19"/>
    <p:sldId id="277" r:id="rId20"/>
  </p:sldIdLst>
  <p:sldSz cx="9144000" cy="6858000" type="screen4x3"/>
  <p:notesSz cx="6858000" cy="9144000"/>
  <p:embeddedFontLst>
    <p:embeddedFont>
      <p:font typeface="Acumin Pro Condensed" panose="020B0604020202020204" charset="0"/>
      <p:regular r:id="rId22"/>
      <p:bold r:id="rId23"/>
      <p:italic r:id="rId24"/>
      <p:boldItalic r:id="rId25"/>
    </p:embeddedFont>
    <p:embeddedFont>
      <p:font typeface="Franklin Gothic Book" panose="020B0503020102020204" pitchFamily="34" charset="0"/>
      <p:regular r:id="rId26"/>
      <p:italic r:id="rId27"/>
    </p:embeddedFont>
    <p:embeddedFont>
      <p:font typeface="Franklin Gothic Medium" panose="020B0603020102020204" pitchFamily="34" charset="0"/>
      <p:regular r:id="rId28"/>
      <p:italic r:id="rId29"/>
    </p:embeddedFont>
    <p:embeddedFont>
      <p:font typeface="Franklin Gothic Medium Cond" panose="020B0606030402020204" pitchFamily="3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6F1"/>
    <a:srgbClr val="F9F9F9"/>
    <a:srgbClr val="F5F1E9"/>
    <a:srgbClr val="DAC7A9"/>
    <a:srgbClr val="6A532E"/>
    <a:srgbClr val="47371F"/>
    <a:srgbClr val="CFB891"/>
    <a:srgbClr val="FCEBD4"/>
    <a:srgbClr val="C6770C"/>
    <a:srgbClr val="D9D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F397AE-487C-4BCE-B821-1A06499D6BD8}" v="4075" dt="2023-11-18T18:14:01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1080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67D15-C209-435C-8A67-C4D265E7B937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75FBD28-6779-4DA7-98CE-D110FB7729AC}">
      <dgm:prSet phldrT="[Text]" custT="1"/>
      <dgm:spPr/>
      <dgm:t>
        <a:bodyPr/>
        <a:lstStyle/>
        <a:p>
          <a:pPr rtl="0"/>
          <a:r>
            <a:rPr lang="en-IN" sz="1800" b="1">
              <a:latin typeface="Acumin Pro Condensed"/>
            </a:rPr>
            <a:t>Walkability Factor</a:t>
          </a:r>
        </a:p>
      </dgm:t>
    </dgm:pt>
    <dgm:pt modelId="{64D050B4-D0C9-4946-AD57-DEF974448E23}" type="parTrans" cxnId="{D8C86D6E-AD7E-4CEB-BE60-3C03F0371773}">
      <dgm:prSet/>
      <dgm:spPr/>
      <dgm:t>
        <a:bodyPr/>
        <a:lstStyle/>
        <a:p>
          <a:endParaRPr lang="en-IN"/>
        </a:p>
      </dgm:t>
    </dgm:pt>
    <dgm:pt modelId="{8F4DC200-B9AB-45EF-8CE9-7EB3C2777722}" type="sibTrans" cxnId="{D8C86D6E-AD7E-4CEB-BE60-3C03F0371773}">
      <dgm:prSet/>
      <dgm:spPr/>
      <dgm:t>
        <a:bodyPr/>
        <a:lstStyle/>
        <a:p>
          <a:endParaRPr lang="en-IN"/>
        </a:p>
      </dgm:t>
    </dgm:pt>
    <dgm:pt modelId="{7243E839-7EC6-49B9-BCBF-C90DC885B587}">
      <dgm:prSet phldrT="[Text]" custT="1"/>
      <dgm:spPr/>
      <dgm:t>
        <a:bodyPr/>
        <a:lstStyle/>
        <a:p>
          <a:r>
            <a:rPr lang="en-IN" sz="1800" b="1">
              <a:latin typeface="Acumin Pro Condensed"/>
            </a:rPr>
            <a:t>Permits from local jurisdiction</a:t>
          </a:r>
        </a:p>
      </dgm:t>
    </dgm:pt>
    <dgm:pt modelId="{EBD52F1E-0719-41E8-8CEF-CD0D3F41A9EE}" type="parTrans" cxnId="{1ED9FEAC-B60E-4454-8961-C0EC9E72099A}">
      <dgm:prSet/>
      <dgm:spPr/>
      <dgm:t>
        <a:bodyPr/>
        <a:lstStyle/>
        <a:p>
          <a:endParaRPr lang="en-IN"/>
        </a:p>
      </dgm:t>
    </dgm:pt>
    <dgm:pt modelId="{DE27D9BF-C6EC-4716-B332-551A7A6075E1}" type="sibTrans" cxnId="{1ED9FEAC-B60E-4454-8961-C0EC9E72099A}">
      <dgm:prSet/>
      <dgm:spPr/>
      <dgm:t>
        <a:bodyPr/>
        <a:lstStyle/>
        <a:p>
          <a:endParaRPr lang="en-IN"/>
        </a:p>
      </dgm:t>
    </dgm:pt>
    <dgm:pt modelId="{FE0AE981-4451-4533-9B0A-28A79BB9FAC7}">
      <dgm:prSet phldrT="[Text]" custT="1"/>
      <dgm:spPr/>
      <dgm:t>
        <a:bodyPr/>
        <a:lstStyle/>
        <a:p>
          <a:pPr rtl="0"/>
          <a:r>
            <a:rPr lang="en-US" sz="1800" b="1">
              <a:solidFill>
                <a:schemeClr val="bg1"/>
              </a:solidFill>
              <a:latin typeface="Acumin Pro Condensed"/>
            </a:rPr>
            <a:t>I</a:t>
          </a:r>
          <a:r>
            <a:rPr lang="en-US" sz="1800" b="1" i="0">
              <a:solidFill>
                <a:schemeClr val="bg1"/>
              </a:solidFill>
              <a:effectLst/>
              <a:latin typeface="Acumin Pro Condensed"/>
            </a:rPr>
            <a:t>nfrastructure to withstand additional units </a:t>
          </a:r>
          <a:r>
            <a:rPr lang="en-US" sz="1800" b="1" i="0" err="1">
              <a:solidFill>
                <a:schemeClr val="bg1"/>
              </a:solidFill>
              <a:effectLst/>
              <a:latin typeface="Acumin Pro Condensed"/>
            </a:rPr>
            <a:t>i.e</a:t>
          </a:r>
          <a:r>
            <a:rPr lang="en-US" sz="1800" b="1" i="0">
              <a:solidFill>
                <a:schemeClr val="bg1"/>
              </a:solidFill>
              <a:effectLst/>
              <a:latin typeface="Acumin Pro Condensed"/>
            </a:rPr>
            <a:t>, MEP (</a:t>
          </a:r>
          <a:r>
            <a:rPr lang="en-US" sz="1800" b="0" i="0">
              <a:solidFill>
                <a:schemeClr val="bg1"/>
              </a:solidFill>
              <a:effectLst/>
              <a:latin typeface="Acumin Pro Condensed"/>
            </a:rPr>
            <a:t>Mechanical – Electrical - Plumbing)</a:t>
          </a:r>
          <a:r>
            <a:rPr lang="en-US" sz="1800" b="1" i="0">
              <a:solidFill>
                <a:schemeClr val="bg1"/>
              </a:solidFill>
              <a:effectLst/>
              <a:latin typeface="Acumin Pro Condensed"/>
            </a:rPr>
            <a:t>  </a:t>
          </a:r>
          <a:endParaRPr lang="en-IN" sz="1800" b="1">
            <a:solidFill>
              <a:schemeClr val="bg1"/>
            </a:solidFill>
            <a:latin typeface="Acumin Pro Condensed" panose="020B0604020202020204" charset="0"/>
          </a:endParaRPr>
        </a:p>
      </dgm:t>
    </dgm:pt>
    <dgm:pt modelId="{CE0F4364-E98B-434D-A144-FA82895196B8}" type="parTrans" cxnId="{1A80437B-8AE8-4DDA-8668-DC9C85445663}">
      <dgm:prSet/>
      <dgm:spPr/>
      <dgm:t>
        <a:bodyPr/>
        <a:lstStyle/>
        <a:p>
          <a:endParaRPr lang="en-IN"/>
        </a:p>
      </dgm:t>
    </dgm:pt>
    <dgm:pt modelId="{B567602F-AF44-4192-8DDD-73DCD9294909}" type="sibTrans" cxnId="{1A80437B-8AE8-4DDA-8668-DC9C85445663}">
      <dgm:prSet/>
      <dgm:spPr/>
      <dgm:t>
        <a:bodyPr/>
        <a:lstStyle/>
        <a:p>
          <a:endParaRPr lang="en-IN"/>
        </a:p>
      </dgm:t>
    </dgm:pt>
    <dgm:pt modelId="{88910555-6475-4F3A-92F0-2192E9EAB2C5}">
      <dgm:prSet custT="1"/>
      <dgm:spPr/>
      <dgm:t>
        <a:bodyPr/>
        <a:lstStyle/>
        <a:p>
          <a:r>
            <a:rPr lang="en-IN" sz="1800" b="1">
              <a:latin typeface="Acumin Pro Condensed"/>
            </a:rPr>
            <a:t>Units to be built based on area demographics</a:t>
          </a:r>
          <a:endParaRPr lang="en-US" sz="1800"/>
        </a:p>
      </dgm:t>
    </dgm:pt>
    <dgm:pt modelId="{34E7FE3C-E314-429B-B21C-307F2E32E29E}" type="parTrans" cxnId="{51A91ED6-A975-4D46-94BB-D3513C52802A}">
      <dgm:prSet/>
      <dgm:spPr/>
      <dgm:t>
        <a:bodyPr/>
        <a:lstStyle/>
        <a:p>
          <a:endParaRPr lang="en-IN"/>
        </a:p>
      </dgm:t>
    </dgm:pt>
    <dgm:pt modelId="{D783AAAA-9802-42CE-8FD5-33C56CF67818}" type="sibTrans" cxnId="{51A91ED6-A975-4D46-94BB-D3513C52802A}">
      <dgm:prSet/>
      <dgm:spPr/>
      <dgm:t>
        <a:bodyPr/>
        <a:lstStyle/>
        <a:p>
          <a:endParaRPr lang="en-IN"/>
        </a:p>
      </dgm:t>
    </dgm:pt>
    <dgm:pt modelId="{BF6859BC-33FA-4C4A-B437-42FEB60F9BBC}" type="pres">
      <dgm:prSet presAssocID="{13C67D15-C209-435C-8A67-C4D265E7B937}" presName="diagram" presStyleCnt="0">
        <dgm:presLayoutVars>
          <dgm:dir/>
          <dgm:resizeHandles val="exact"/>
        </dgm:presLayoutVars>
      </dgm:prSet>
      <dgm:spPr/>
    </dgm:pt>
    <dgm:pt modelId="{EC8C346F-B801-40F9-8D51-9867918DD7C6}" type="pres">
      <dgm:prSet presAssocID="{475FBD28-6779-4DA7-98CE-D110FB7729AC}" presName="node" presStyleLbl="node1" presStyleIdx="0" presStyleCnt="4">
        <dgm:presLayoutVars>
          <dgm:bulletEnabled val="1"/>
        </dgm:presLayoutVars>
      </dgm:prSet>
      <dgm:spPr/>
    </dgm:pt>
    <dgm:pt modelId="{8D59CA35-52F3-43B5-889F-9055A6BA47C1}" type="pres">
      <dgm:prSet presAssocID="{8F4DC200-B9AB-45EF-8CE9-7EB3C2777722}" presName="sibTrans" presStyleCnt="0"/>
      <dgm:spPr/>
    </dgm:pt>
    <dgm:pt modelId="{81308EE0-E76E-454B-AA49-11392AE6FC02}" type="pres">
      <dgm:prSet presAssocID="{88910555-6475-4F3A-92F0-2192E9EAB2C5}" presName="node" presStyleLbl="node1" presStyleIdx="1" presStyleCnt="4">
        <dgm:presLayoutVars>
          <dgm:bulletEnabled val="1"/>
        </dgm:presLayoutVars>
      </dgm:prSet>
      <dgm:spPr/>
    </dgm:pt>
    <dgm:pt modelId="{3FA0F8EE-F733-4288-AFD0-62998B6F8F2D}" type="pres">
      <dgm:prSet presAssocID="{D783AAAA-9802-42CE-8FD5-33C56CF67818}" presName="sibTrans" presStyleCnt="0"/>
      <dgm:spPr/>
    </dgm:pt>
    <dgm:pt modelId="{036F645C-60BB-486E-A39F-F78FCDA02730}" type="pres">
      <dgm:prSet presAssocID="{7243E839-7EC6-49B9-BCBF-C90DC885B587}" presName="node" presStyleLbl="node1" presStyleIdx="2" presStyleCnt="4">
        <dgm:presLayoutVars>
          <dgm:bulletEnabled val="1"/>
        </dgm:presLayoutVars>
      </dgm:prSet>
      <dgm:spPr/>
    </dgm:pt>
    <dgm:pt modelId="{11D358E4-CEC6-43A4-9875-9B6556FB5214}" type="pres">
      <dgm:prSet presAssocID="{DE27D9BF-C6EC-4716-B332-551A7A6075E1}" presName="sibTrans" presStyleCnt="0"/>
      <dgm:spPr/>
    </dgm:pt>
    <dgm:pt modelId="{4F25ECC3-BE81-4394-B5B9-0D9B12887F9D}" type="pres">
      <dgm:prSet presAssocID="{FE0AE981-4451-4533-9B0A-28A79BB9FAC7}" presName="node" presStyleLbl="node1" presStyleIdx="3" presStyleCnt="4">
        <dgm:presLayoutVars>
          <dgm:bulletEnabled val="1"/>
        </dgm:presLayoutVars>
      </dgm:prSet>
      <dgm:spPr/>
    </dgm:pt>
  </dgm:ptLst>
  <dgm:cxnLst>
    <dgm:cxn modelId="{3C09394D-1900-442B-8BA8-AE01E03914DB}" type="presOf" srcId="{88910555-6475-4F3A-92F0-2192E9EAB2C5}" destId="{81308EE0-E76E-454B-AA49-11392AE6FC02}" srcOrd="0" destOrd="0" presId="urn:microsoft.com/office/officeart/2005/8/layout/default"/>
    <dgm:cxn modelId="{D8C86D6E-AD7E-4CEB-BE60-3C03F0371773}" srcId="{13C67D15-C209-435C-8A67-C4D265E7B937}" destId="{475FBD28-6779-4DA7-98CE-D110FB7729AC}" srcOrd="0" destOrd="0" parTransId="{64D050B4-D0C9-4946-AD57-DEF974448E23}" sibTransId="{8F4DC200-B9AB-45EF-8CE9-7EB3C2777722}"/>
    <dgm:cxn modelId="{D6316C79-8BEE-42EF-A5AA-D4848DFC7228}" type="presOf" srcId="{FE0AE981-4451-4533-9B0A-28A79BB9FAC7}" destId="{4F25ECC3-BE81-4394-B5B9-0D9B12887F9D}" srcOrd="0" destOrd="0" presId="urn:microsoft.com/office/officeart/2005/8/layout/default"/>
    <dgm:cxn modelId="{1A80437B-8AE8-4DDA-8668-DC9C85445663}" srcId="{13C67D15-C209-435C-8A67-C4D265E7B937}" destId="{FE0AE981-4451-4533-9B0A-28A79BB9FAC7}" srcOrd="3" destOrd="0" parTransId="{CE0F4364-E98B-434D-A144-FA82895196B8}" sibTransId="{B567602F-AF44-4192-8DDD-73DCD9294909}"/>
    <dgm:cxn modelId="{4C203992-7A9E-4E15-A0C5-9088311A517A}" type="presOf" srcId="{13C67D15-C209-435C-8A67-C4D265E7B937}" destId="{BF6859BC-33FA-4C4A-B437-42FEB60F9BBC}" srcOrd="0" destOrd="0" presId="urn:microsoft.com/office/officeart/2005/8/layout/default"/>
    <dgm:cxn modelId="{1ED9FEAC-B60E-4454-8961-C0EC9E72099A}" srcId="{13C67D15-C209-435C-8A67-C4D265E7B937}" destId="{7243E839-7EC6-49B9-BCBF-C90DC885B587}" srcOrd="2" destOrd="0" parTransId="{EBD52F1E-0719-41E8-8CEF-CD0D3F41A9EE}" sibTransId="{DE27D9BF-C6EC-4716-B332-551A7A6075E1}"/>
    <dgm:cxn modelId="{7A0059B0-53A9-4593-A56A-BD2EEA16B4D5}" type="presOf" srcId="{7243E839-7EC6-49B9-BCBF-C90DC885B587}" destId="{036F645C-60BB-486E-A39F-F78FCDA02730}" srcOrd="0" destOrd="0" presId="urn:microsoft.com/office/officeart/2005/8/layout/default"/>
    <dgm:cxn modelId="{51A91ED6-A975-4D46-94BB-D3513C52802A}" srcId="{13C67D15-C209-435C-8A67-C4D265E7B937}" destId="{88910555-6475-4F3A-92F0-2192E9EAB2C5}" srcOrd="1" destOrd="0" parTransId="{34E7FE3C-E314-429B-B21C-307F2E32E29E}" sibTransId="{D783AAAA-9802-42CE-8FD5-33C56CF67818}"/>
    <dgm:cxn modelId="{3D0C4DFE-9B21-4C36-BB81-B11D6E835C5F}" type="presOf" srcId="{475FBD28-6779-4DA7-98CE-D110FB7729AC}" destId="{EC8C346F-B801-40F9-8D51-9867918DD7C6}" srcOrd="0" destOrd="0" presId="urn:microsoft.com/office/officeart/2005/8/layout/default"/>
    <dgm:cxn modelId="{7104447A-E4D6-4A35-A05C-07ED208F9FEF}" type="presParOf" srcId="{BF6859BC-33FA-4C4A-B437-42FEB60F9BBC}" destId="{EC8C346F-B801-40F9-8D51-9867918DD7C6}" srcOrd="0" destOrd="0" presId="urn:microsoft.com/office/officeart/2005/8/layout/default"/>
    <dgm:cxn modelId="{9A80E2F8-4A28-4A19-A94C-4EB4B6F9E859}" type="presParOf" srcId="{BF6859BC-33FA-4C4A-B437-42FEB60F9BBC}" destId="{8D59CA35-52F3-43B5-889F-9055A6BA47C1}" srcOrd="1" destOrd="0" presId="urn:microsoft.com/office/officeart/2005/8/layout/default"/>
    <dgm:cxn modelId="{790BC4FD-F881-4F57-9892-2D811EF56709}" type="presParOf" srcId="{BF6859BC-33FA-4C4A-B437-42FEB60F9BBC}" destId="{81308EE0-E76E-454B-AA49-11392AE6FC02}" srcOrd="2" destOrd="0" presId="urn:microsoft.com/office/officeart/2005/8/layout/default"/>
    <dgm:cxn modelId="{01C93E32-0B54-4558-83FF-1BD8DA12217E}" type="presParOf" srcId="{BF6859BC-33FA-4C4A-B437-42FEB60F9BBC}" destId="{3FA0F8EE-F733-4288-AFD0-62998B6F8F2D}" srcOrd="3" destOrd="0" presId="urn:microsoft.com/office/officeart/2005/8/layout/default"/>
    <dgm:cxn modelId="{BD794CF5-AFF1-43B6-963B-D9269C3971BA}" type="presParOf" srcId="{BF6859BC-33FA-4C4A-B437-42FEB60F9BBC}" destId="{036F645C-60BB-486E-A39F-F78FCDA02730}" srcOrd="4" destOrd="0" presId="urn:microsoft.com/office/officeart/2005/8/layout/default"/>
    <dgm:cxn modelId="{6C7F55F1-8BBA-4D39-A733-DEC12A1C8432}" type="presParOf" srcId="{BF6859BC-33FA-4C4A-B437-42FEB60F9BBC}" destId="{11D358E4-CEC6-43A4-9875-9B6556FB5214}" srcOrd="5" destOrd="0" presId="urn:microsoft.com/office/officeart/2005/8/layout/default"/>
    <dgm:cxn modelId="{D25C3779-AD60-4185-B599-7BBA345A7636}" type="presParOf" srcId="{BF6859BC-33FA-4C4A-B437-42FEB60F9BBC}" destId="{4F25ECC3-BE81-4394-B5B9-0D9B12887F9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C346F-B801-40F9-8D51-9867918DD7C6}">
      <dsp:nvSpPr>
        <dsp:cNvPr id="0" name=""/>
        <dsp:cNvSpPr/>
      </dsp:nvSpPr>
      <dsp:spPr>
        <a:xfrm>
          <a:off x="629230" y="1229"/>
          <a:ext cx="3424666" cy="205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latin typeface="Acumin Pro Condensed"/>
            </a:rPr>
            <a:t>Walkability Factor</a:t>
          </a:r>
        </a:p>
      </dsp:txBody>
      <dsp:txXfrm>
        <a:off x="629230" y="1229"/>
        <a:ext cx="3424666" cy="2054800"/>
      </dsp:txXfrm>
    </dsp:sp>
    <dsp:sp modelId="{81308EE0-E76E-454B-AA49-11392AE6FC02}">
      <dsp:nvSpPr>
        <dsp:cNvPr id="0" name=""/>
        <dsp:cNvSpPr/>
      </dsp:nvSpPr>
      <dsp:spPr>
        <a:xfrm>
          <a:off x="4396364" y="1229"/>
          <a:ext cx="3424666" cy="205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latin typeface="Acumin Pro Condensed"/>
            </a:rPr>
            <a:t>Units to be built based on area demographics</a:t>
          </a:r>
          <a:endParaRPr lang="en-US" sz="1800" kern="1200"/>
        </a:p>
      </dsp:txBody>
      <dsp:txXfrm>
        <a:off x="4396364" y="1229"/>
        <a:ext cx="3424666" cy="2054800"/>
      </dsp:txXfrm>
    </dsp:sp>
    <dsp:sp modelId="{036F645C-60BB-486E-A39F-F78FCDA02730}">
      <dsp:nvSpPr>
        <dsp:cNvPr id="0" name=""/>
        <dsp:cNvSpPr/>
      </dsp:nvSpPr>
      <dsp:spPr>
        <a:xfrm>
          <a:off x="629230" y="2398495"/>
          <a:ext cx="3424666" cy="205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latin typeface="Acumin Pro Condensed"/>
            </a:rPr>
            <a:t>Permits from local jurisdiction</a:t>
          </a:r>
        </a:p>
      </dsp:txBody>
      <dsp:txXfrm>
        <a:off x="629230" y="2398495"/>
        <a:ext cx="3424666" cy="2054800"/>
      </dsp:txXfrm>
    </dsp:sp>
    <dsp:sp modelId="{4F25ECC3-BE81-4394-B5B9-0D9B12887F9D}">
      <dsp:nvSpPr>
        <dsp:cNvPr id="0" name=""/>
        <dsp:cNvSpPr/>
      </dsp:nvSpPr>
      <dsp:spPr>
        <a:xfrm>
          <a:off x="4396364" y="2398495"/>
          <a:ext cx="3424666" cy="205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  <a:latin typeface="Acumin Pro Condensed"/>
            </a:rPr>
            <a:t>I</a:t>
          </a:r>
          <a:r>
            <a:rPr lang="en-US" sz="1800" b="1" i="0" kern="1200">
              <a:solidFill>
                <a:schemeClr val="bg1"/>
              </a:solidFill>
              <a:effectLst/>
              <a:latin typeface="Acumin Pro Condensed"/>
            </a:rPr>
            <a:t>nfrastructure to withstand additional units </a:t>
          </a:r>
          <a:r>
            <a:rPr lang="en-US" sz="1800" b="1" i="0" kern="1200" err="1">
              <a:solidFill>
                <a:schemeClr val="bg1"/>
              </a:solidFill>
              <a:effectLst/>
              <a:latin typeface="Acumin Pro Condensed"/>
            </a:rPr>
            <a:t>i.e</a:t>
          </a:r>
          <a:r>
            <a:rPr lang="en-US" sz="1800" b="1" i="0" kern="1200">
              <a:solidFill>
                <a:schemeClr val="bg1"/>
              </a:solidFill>
              <a:effectLst/>
              <a:latin typeface="Acumin Pro Condensed"/>
            </a:rPr>
            <a:t>, MEP (</a:t>
          </a:r>
          <a:r>
            <a:rPr lang="en-US" sz="1800" b="0" i="0" kern="1200">
              <a:solidFill>
                <a:schemeClr val="bg1"/>
              </a:solidFill>
              <a:effectLst/>
              <a:latin typeface="Acumin Pro Condensed"/>
            </a:rPr>
            <a:t>Mechanical – Electrical - Plumbing)</a:t>
          </a:r>
          <a:r>
            <a:rPr lang="en-US" sz="1800" b="1" i="0" kern="1200">
              <a:solidFill>
                <a:schemeClr val="bg1"/>
              </a:solidFill>
              <a:effectLst/>
              <a:latin typeface="Acumin Pro Condensed"/>
            </a:rPr>
            <a:t>  </a:t>
          </a:r>
          <a:endParaRPr lang="en-IN" sz="1800" b="1" kern="1200">
            <a:solidFill>
              <a:schemeClr val="bg1"/>
            </a:solidFill>
            <a:latin typeface="Acumin Pro Condensed" panose="020B0604020202020204" charset="0"/>
          </a:endParaRPr>
        </a:p>
      </dsp:txBody>
      <dsp:txXfrm>
        <a:off x="4396364" y="2398495"/>
        <a:ext cx="3424666" cy="20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Points to cover in this slide:</a:t>
            </a:r>
          </a:p>
          <a:p>
            <a:endParaRPr lang="en-IN"/>
          </a:p>
          <a:p>
            <a:r>
              <a:rPr lang="en-IN"/>
              <a:t>Resources we can use from both of these organizations to improvise existing housing situation and building new community </a:t>
            </a:r>
            <a:r>
              <a:rPr lang="en-IN" err="1"/>
              <a:t>centers</a:t>
            </a:r>
            <a:endParaRPr lang="en-IN"/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6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Greater Lafayette, Indiana is a metropolitan area that includes the cities of Lafayette and West Lafayette, as well as surrounding unincorporated areas. As of 2022, the population of Greater Lafayette was estimated to be 237,130</a:t>
            </a:r>
            <a:endParaRPr lang="en-US" b="1"/>
          </a:p>
          <a:p>
            <a:endParaRPr lang="en-US" b="1"/>
          </a:p>
          <a:p>
            <a:r>
              <a:rPr lang="en-US" b="1"/>
              <a:t>Housing:</a:t>
            </a:r>
            <a:r>
              <a:rPr lang="en-US"/>
              <a:t> The homeownership rate in Greater Lafayette is 65.5%. This is slightly lower than the homeownership rate for the state of Indiana, which is 66.6%.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77278"/>
            <a:ext cx="7144105" cy="534037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29339"/>
            <a:ext cx="7144105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93720"/>
            <a:ext cx="714410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27953B1A-8D89-FC00-CDA8-BD7D70E0F3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443" y="5853639"/>
            <a:ext cx="2164600" cy="3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5" y="3652273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4" y="1543324"/>
            <a:ext cx="410230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06959" y="1543324"/>
            <a:ext cx="4094045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697" y="3652272"/>
            <a:ext cx="4102307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7221A35A-2648-6F9F-10F9-603BA71E45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617FA-4E0E-6F82-EE12-B18EBF5AD1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736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4"/>
            <a:ext cx="2650859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52731" y="1543325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4470" y="3652273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154204" y="1532308"/>
            <a:ext cx="2645520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5943" y="3641256"/>
            <a:ext cx="2650859" cy="2345757"/>
          </a:xfrm>
        </p:spPr>
        <p:txBody>
          <a:bodyPr numCol="1">
            <a:noAutofit/>
          </a:bodyPr>
          <a:lstStyle>
            <a:lvl1pPr marL="214313" indent="-214313" algn="l" fontAlgn="t">
              <a:buFont typeface="Wingdings" pitchFamily="2" charset="2"/>
              <a:buChar char="§"/>
              <a:defRPr sz="1800" b="0" i="0" baseline="0">
                <a:latin typeface="Acumin Pro" panose="020B0504020202020204" pitchFamily="34" charset="77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E3AAB972-9CEB-27DE-119B-74B391E60A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42747-DF8D-241A-EEE8-70B1911DF7A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2" y="457200"/>
            <a:ext cx="3236117" cy="964096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2" y="1570384"/>
            <a:ext cx="3236117" cy="4298605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904" y="457200"/>
            <a:ext cx="4997195" cy="541178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32772CED-5DF0-B9F2-A78A-4E9A3894D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01886-C898-477F-CF92-0839FB1E82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5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4715222" y="1543323"/>
            <a:ext cx="4094045" cy="43177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44243070-2D61-965C-9E18-B3D7C6ECFB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0348D-5D7A-55D4-CD0E-12254E2B59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51065" y="1543324"/>
            <a:ext cx="4397009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1820" y="1543322"/>
            <a:ext cx="3847445" cy="430757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614933" y="3795305"/>
            <a:ext cx="2133141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1065" y="3795304"/>
            <a:ext cx="2133141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E6C8536C-D431-05E3-65BF-25F437B39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06DB1-FAB1-CB9D-8124-7456A1E48E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6571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42900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243828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61085" y="1406232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227499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61085" y="3292036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310242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326571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3227499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144756" y="3799583"/>
            <a:ext cx="2640015" cy="175045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3211170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6144756" y="5685387"/>
            <a:ext cx="2656344" cy="365760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2895CD1-985A-0246-0A03-652625D8B9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7EDCCCDC-B335-96CB-3A28-8C862E3B1B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172496-351B-BC05-96E2-1A2D77CDA3C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736" y="1542763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508047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677415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846782" y="1542763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382716" y="3651151"/>
            <a:ext cx="1958261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3556027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5725394" y="3651151"/>
            <a:ext cx="1954317" cy="188567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D14C6799-E59E-5D63-419A-734A1E4EC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1E7AA-878F-572A-370D-AF6432811FC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91490" y="3884038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91295" y="3395950"/>
            <a:ext cx="3909707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4891392" y="5636914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891295" y="5636914"/>
            <a:ext cx="3909610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FF1F47B4-C1F8-3104-7C95-F3C41016CD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6724B-3AD5-E6E3-ECEA-39FEF2D105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1490" y="1643074"/>
            <a:ext cx="3909610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965414" y="3884038"/>
            <a:ext cx="1835685" cy="2055591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891490" y="3879120"/>
            <a:ext cx="1896687" cy="205559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4737" y="1643074"/>
            <a:ext cx="4308874" cy="4307571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4891490" y="3395950"/>
            <a:ext cx="390961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8867" y="3395950"/>
            <a:ext cx="3872135" cy="302715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4884613" y="5631998"/>
            <a:ext cx="1884248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cumin Pro" panose="020B0504020202020204" pitchFamily="34" charset="77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921990" y="5631998"/>
            <a:ext cx="1866186" cy="30271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6965414" y="5641704"/>
            <a:ext cx="1823956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002791" y="5641704"/>
            <a:ext cx="1806473" cy="302715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71541E48-83C5-5EB5-97B8-98DFEB175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A22E9-F096-8DBD-27A7-F0ABE7D2260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5953857" y="1315895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3315718" y="1315896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677578" y="1315897"/>
            <a:ext cx="2489648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629" y="143646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458" y="4045824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963" y="143646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791" y="4045824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4102" y="1433919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931" y="4043274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urdue Logo" descr="Purdue Logo">
            <a:extLst>
              <a:ext uri="{FF2B5EF4-FFF2-40B4-BE49-F238E27FC236}">
                <a16:creationId xmlns:a16="http://schemas.microsoft.com/office/drawing/2014/main" id="{74FBA10C-BD6B-D663-8BC1-53DB3DAB3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856F49F-59AA-23FB-4600-EC4D944973C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458" y="2040673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A6E053-97C0-F5A8-A5C6-62806699EADE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3464791" y="2040672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823F7D4-DD74-2A27-4C24-052C4575CCDF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102931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E2C14C-5262-E7D8-998A-29FAC65D41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442" y="2017643"/>
            <a:ext cx="7183861" cy="583733"/>
          </a:xfrm>
        </p:spPr>
        <p:txBody>
          <a:bodyPr>
            <a:noAutofit/>
          </a:bodyPr>
          <a:lstStyle>
            <a:lvl1pPr>
              <a:defRPr sz="4400" cap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42" y="2617147"/>
            <a:ext cx="7183861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442" y="3079275"/>
            <a:ext cx="7183861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3/31/23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991E72C7-48BD-C239-7F19-37B446DE42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443" y="5843190"/>
            <a:ext cx="2164600" cy="3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5953662" y="1315893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3315523" y="1315894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677384" y="1315895"/>
            <a:ext cx="2489648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435" y="143646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5769" y="143646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pPr marL="0" marR="0" lvl="0" indent="0" algn="ctr" defTabSz="685800" rtl="0" eaLnBrk="1" fontAlgn="t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3908" y="1433917"/>
            <a:ext cx="2489597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26264" y="2040671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453661" y="2065259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264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4597" y="4045822"/>
            <a:ext cx="2213372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02736" y="4043272"/>
            <a:ext cx="2213372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097061" y="2071425"/>
            <a:ext cx="2213372" cy="1691333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edit body copy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urdue Logo" descr="Purdue Logo">
            <a:extLst>
              <a:ext uri="{FF2B5EF4-FFF2-40B4-BE49-F238E27FC236}">
                <a16:creationId xmlns:a16="http://schemas.microsoft.com/office/drawing/2014/main" id="{16840224-B911-9DB4-12A7-EBDE3D4472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8E9C0-2BA8-DD0A-FB67-573C536F404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756438" y="1660596"/>
            <a:ext cx="1438515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758505" y="2160555"/>
            <a:ext cx="1436449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2284078" y="1660596"/>
            <a:ext cx="1438515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2286144" y="2160555"/>
            <a:ext cx="1436449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3811718" y="1660596"/>
            <a:ext cx="1438515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3813784" y="2160555"/>
            <a:ext cx="1436449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5339357" y="1660596"/>
            <a:ext cx="1438515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5341424" y="2160555"/>
            <a:ext cx="1436449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6866999" y="1660596"/>
            <a:ext cx="1438515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25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6869065" y="2160555"/>
            <a:ext cx="1436449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9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438" y="1783909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407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1171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358" y="1768552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7000" y="1770870"/>
            <a:ext cx="1438514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1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487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2381484" y="2299864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390912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5436764" y="2298292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6964405" y="2312717"/>
            <a:ext cx="1243702" cy="2958028"/>
          </a:xfrm>
        </p:spPr>
        <p:txBody>
          <a:bodyPr>
            <a:normAutofit/>
          </a:bodyPr>
          <a:lstStyle>
            <a:lvl1pPr marL="0" indent="0">
              <a:buNone/>
              <a:defRPr sz="1000" b="0" i="0"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4A97DDBF-179C-94C6-3E37-D16A4C82E6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ECF9B-34D1-F38C-C1C9-9CB709716A3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4"/>
            <a:ext cx="4936211" cy="686752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-944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24AC9-529E-F04C-860E-B781630F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789" y="-9524"/>
            <a:ext cx="4936211" cy="6892462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1" y="0"/>
            <a:ext cx="5463152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04" y="891153"/>
            <a:ext cx="2949178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04" y="2491353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3DAE2-B49E-4F19-56F3-9C139FA7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7466030" y="-9439"/>
            <a:ext cx="168504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7C34ED6E-B67E-0025-71C7-DB53F46496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443" y="5853639"/>
            <a:ext cx="2164600" cy="3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7600" y="0"/>
            <a:ext cx="1676400" cy="6858000"/>
          </a:xfrm>
          <a:prstGeom prst="rect">
            <a:avLst/>
          </a:prstGeom>
          <a:noFill/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803" y="2466281"/>
            <a:ext cx="5986234" cy="719757"/>
          </a:xfrm>
        </p:spPr>
        <p:txBody>
          <a:bodyPr>
            <a:noAutofit/>
          </a:bodyPr>
          <a:lstStyle>
            <a:lvl1pPr>
              <a:defRPr sz="72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3255" y="3434011"/>
            <a:ext cx="5905925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6" name="Purdue Logo" descr="Purdue Logo">
            <a:extLst>
              <a:ext uri="{FF2B5EF4-FFF2-40B4-BE49-F238E27FC236}">
                <a16:creationId xmlns:a16="http://schemas.microsoft.com/office/drawing/2014/main" id="{0A142358-0FE4-9B97-6440-26990DA32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443" y="5843190"/>
            <a:ext cx="2164600" cy="3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633"/>
            <a:ext cx="9144000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5049077"/>
            <a:ext cx="8450036" cy="685801"/>
          </a:xfrm>
        </p:spPr>
        <p:txBody>
          <a:bodyPr>
            <a:normAutofit/>
          </a:bodyPr>
          <a:lstStyle>
            <a:lvl1pPr algn="ctr" fontAlgn="b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229" y="5754757"/>
            <a:ext cx="8450036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9144000" cy="6892463"/>
          </a:xfrm>
          <a:ln>
            <a:noFill/>
          </a:ln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2FF49-43F6-1ABD-75B4-4E572566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DA2E29B-51BD-9EF7-2A62-D2F86A01E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="0" i="0" baseline="0">
                <a:latin typeface="+mj-lt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D5047-1A8A-E1D6-27F4-FCD8E3C3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0DA2E29B-51BD-9EF7-2A62-D2F86A01E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1543324"/>
            <a:ext cx="8450035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="0" i="0" baseline="0">
                <a:latin typeface="+mj-lt"/>
              </a:defRPr>
            </a:lvl1pPr>
            <a:lvl2pPr marL="342900" indent="0" algn="l">
              <a:buFontTx/>
              <a:buNone/>
              <a:defRPr sz="1350"/>
            </a:lvl2pPr>
            <a:lvl3pPr marL="685800" indent="0" algn="l">
              <a:buFontTx/>
              <a:buNone/>
              <a:defRPr sz="1350"/>
            </a:lvl3pPr>
            <a:lvl4pPr marL="1028700" indent="0" algn="l">
              <a:buFontTx/>
              <a:buNone/>
              <a:defRPr sz="1350"/>
            </a:lvl4pPr>
            <a:lvl5pPr marL="1371600" indent="0" algn="l">
              <a:buFontTx/>
              <a:buNone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A4017-B708-19A9-8A02-46AD1E50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7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51064" y="1543324"/>
            <a:ext cx="8450036" cy="4454706"/>
          </a:xfrm>
        </p:spPr>
        <p:txBody>
          <a:bodyPr>
            <a:normAutofit/>
          </a:bodyPr>
          <a:lstStyle>
            <a:lvl1pPr>
              <a:defRPr sz="1800" b="0" i="0">
                <a:latin typeface="+mj-lt"/>
              </a:defRPr>
            </a:lvl1pPr>
            <a:lvl2pPr>
              <a:defRPr sz="1700" b="0" i="0">
                <a:latin typeface="+mj-lt"/>
              </a:defRPr>
            </a:lvl2pPr>
            <a:lvl3pPr>
              <a:defRPr sz="1600" b="0" i="0">
                <a:latin typeface="+mj-lt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7" name="Purdue Logo" descr="Purdue Logo">
            <a:extLst>
              <a:ext uri="{FF2B5EF4-FFF2-40B4-BE49-F238E27FC236}">
                <a16:creationId xmlns:a16="http://schemas.microsoft.com/office/drawing/2014/main" id="{E5D3423E-06BB-9735-48C8-9AC2842045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4A0A9E-3080-0B92-2013-27575F7EC0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5" y="1543324"/>
            <a:ext cx="4059877" cy="4390338"/>
          </a:xfrm>
        </p:spPr>
        <p:txBody>
          <a:bodyPr>
            <a:normAutofit/>
          </a:bodyPr>
          <a:lstStyle>
            <a:lvl1pPr>
              <a:defRPr sz="1800" b="0" i="0">
                <a:latin typeface="+mj-lt"/>
              </a:defRPr>
            </a:lvl1pPr>
            <a:lvl2pPr>
              <a:defRPr sz="1700" b="0" i="0">
                <a:latin typeface="+mj-lt"/>
              </a:defRPr>
            </a:lvl2pPr>
            <a:lvl3pPr>
              <a:defRPr sz="1600" b="0" i="0">
                <a:latin typeface="+mj-lt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1868" y="1543324"/>
            <a:ext cx="4069232" cy="4390338"/>
          </a:xfrm>
        </p:spPr>
        <p:txBody>
          <a:bodyPr>
            <a:normAutofit/>
          </a:bodyPr>
          <a:lstStyle>
            <a:lvl1pPr>
              <a:defRPr sz="1800" b="0" i="0">
                <a:latin typeface="+mj-lt"/>
              </a:defRPr>
            </a:lvl1pPr>
            <a:lvl2pPr>
              <a:defRPr sz="1700" b="0" i="0">
                <a:latin typeface="+mj-lt"/>
              </a:defRPr>
            </a:lvl2pPr>
            <a:lvl3pPr>
              <a:defRPr sz="1600" b="0" i="0">
                <a:latin typeface="+mj-lt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EDABB844-3818-42EE-9372-04EA07390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BCBBE-A418-AFB1-F723-5C371595555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fontAlgn="b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6" y="1543324"/>
            <a:ext cx="2630674" cy="4390338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6663" y="1543324"/>
            <a:ext cx="2630674" cy="4390337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82353" y="1543323"/>
            <a:ext cx="2630674" cy="4390337"/>
          </a:xfrm>
        </p:spPr>
        <p:txBody>
          <a:bodyPr>
            <a:normAutofit/>
          </a:bodyPr>
          <a:lstStyle>
            <a:lvl1pPr>
              <a:defRPr sz="1800" b="0" i="0">
                <a:latin typeface="Acumin Pro" panose="020B0504020202020204" pitchFamily="34" charset="77"/>
              </a:defRPr>
            </a:lvl1pPr>
            <a:lvl2pPr>
              <a:defRPr sz="1700" b="0" i="0">
                <a:latin typeface="Acumin Pro" panose="020B0504020202020204" pitchFamily="34" charset="77"/>
              </a:defRPr>
            </a:lvl2pPr>
            <a:lvl3pPr>
              <a:defRPr sz="1600" b="0" i="0">
                <a:latin typeface="Acumin Pro" panose="020B0504020202020204" pitchFamily="34" charset="77"/>
              </a:defRPr>
            </a:lvl3pPr>
            <a:lvl4pPr>
              <a:defRPr sz="1125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954291"/>
            <a:ext cx="8458200" cy="365760"/>
          </a:xfrm>
        </p:spPr>
        <p:txBody>
          <a:bodyPr>
            <a:noAutofit/>
          </a:bodyPr>
          <a:lstStyle>
            <a:lvl1pPr marL="0" indent="0" algn="l">
              <a:buNone/>
              <a:defRPr sz="20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5" name="Purdue Logo" descr="Purdue Logo">
            <a:extLst>
              <a:ext uri="{FF2B5EF4-FFF2-40B4-BE49-F238E27FC236}">
                <a16:creationId xmlns:a16="http://schemas.microsoft.com/office/drawing/2014/main" id="{ED36B521-DA27-439D-D385-E7825E54C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6269785"/>
            <a:ext cx="1722665" cy="3083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840D0-E88A-37BE-FA74-58136B9C997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064" y="1192696"/>
            <a:ext cx="8450036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DA66893-89E8-EF8B-3E7B-547B74F7D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00963" y="6290433"/>
            <a:ext cx="1100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F018A-150B-E74E-9AD7-516E2398A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706" r:id="rId13"/>
    <p:sldLayoutId id="2147483705" r:id="rId14"/>
    <p:sldLayoutId id="2147483707" r:id="rId15"/>
    <p:sldLayoutId id="2147483713" r:id="rId16"/>
    <p:sldLayoutId id="2147483709" r:id="rId17"/>
    <p:sldLayoutId id="2147483710" r:id="rId18"/>
    <p:sldLayoutId id="2147483653" r:id="rId19"/>
    <p:sldLayoutId id="2147483690" r:id="rId20"/>
    <p:sldLayoutId id="2147483704" r:id="rId21"/>
    <p:sldLayoutId id="2147483692" r:id="rId22"/>
    <p:sldLayoutId id="2147483693" r:id="rId23"/>
    <p:sldLayoutId id="2147483691" r:id="rId24"/>
    <p:sldLayoutId id="2147483703" r:id="rId25"/>
  </p:sldLayoutIdLst>
  <p:hf hdr="0" ftr="0" dt="0"/>
  <p:txStyles>
    <p:titleStyle>
      <a:lvl1pPr algn="l" defTabSz="685800" rtl="0" eaLnBrk="1" fontAlgn="b" latinLnBrk="0" hangingPunct="1">
        <a:lnSpc>
          <a:spcPct val="90000"/>
        </a:lnSpc>
        <a:spcBef>
          <a:spcPct val="0"/>
        </a:spcBef>
        <a:buNone/>
        <a:defRPr lang="en-US" sz="3600" b="1" i="1" kern="1200" cap="none" baseline="0" dirty="0">
          <a:solidFill>
            <a:schemeClr val="tx1"/>
          </a:solidFill>
          <a:latin typeface="Acumin Pro Condensed" panose="020B0506020202020204" pitchFamily="34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700" b="0" i="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2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None/>
        <a:defRPr sz="105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hyperlink" Target="https://www.census.gov/quickfacts/fact/table/westlafayettecityindiana/PST045222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42" y="2077278"/>
            <a:ext cx="7586336" cy="534037"/>
          </a:xfrm>
        </p:spPr>
        <p:txBody>
          <a:bodyPr/>
          <a:lstStyle/>
          <a:p>
            <a:r>
              <a:rPr lang="en-US">
                <a:latin typeface="Acumin Pro Condensed" panose="020B0604020202020204" charset="0"/>
              </a:rPr>
              <a:t>Community Impact </a:t>
            </a:r>
            <a:br>
              <a:rPr lang="en-US">
                <a:latin typeface="Acumin Pro Condensed" panose="020B0604020202020204" charset="0"/>
              </a:rPr>
            </a:br>
            <a:r>
              <a:rPr lang="en-US">
                <a:latin typeface="Acumin Pro Condensed" panose="020B0604020202020204" charset="0"/>
              </a:rPr>
              <a:t>Business Case Competition</a:t>
            </a:r>
            <a:endParaRPr lang="en-US" b="1">
              <a:latin typeface="Acumin Pro Condensed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42" y="3352353"/>
            <a:ext cx="7144105" cy="449263"/>
          </a:xfrm>
        </p:spPr>
        <p:txBody>
          <a:bodyPr/>
          <a:lstStyle/>
          <a:p>
            <a:r>
              <a:rPr lang="en-US" i="1">
                <a:latin typeface="Acumin Pro Condensed" panose="020B0604020202020204" charset="0"/>
              </a:rPr>
              <a:t>Case Masters</a:t>
            </a:r>
            <a:endParaRPr lang="en-US" i="1">
              <a:solidFill>
                <a:schemeClr val="bg2"/>
              </a:solidFill>
              <a:latin typeface="Acumin Pr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6294EC-26A2-33ED-583C-A499DBFA1BDA}"/>
              </a:ext>
            </a:extLst>
          </p:cNvPr>
          <p:cNvCxnSpPr>
            <a:cxnSpLocks/>
          </p:cNvCxnSpPr>
          <p:nvPr/>
        </p:nvCxnSpPr>
        <p:spPr>
          <a:xfrm>
            <a:off x="351064" y="878343"/>
            <a:ext cx="5326722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A6946CC-62FD-FEF2-8AE4-32A79F61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Acumin Pro Condensed" panose="020B0604020202020204" charset="0"/>
              </a:rPr>
              <a:t>Strategies to boost affordability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7BE2-AD72-0A7D-6EBA-4953F481CE8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065" y="1385054"/>
            <a:ext cx="8425050" cy="1965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r>
              <a:rPr lang="en-US">
                <a:latin typeface="Acumin Pro Condensed"/>
              </a:rPr>
              <a:t>Both organizations must collaborate with Greater Lafayette communities, developers, renters, and tenants to ensure future housing affordability.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Acumin Pro Condensed"/>
              </a:rPr>
              <a:t>Engage with local government to establish </a:t>
            </a:r>
            <a:r>
              <a:rPr lang="en-US" b="1">
                <a:latin typeface="Acumin Pro Condensed"/>
              </a:rPr>
              <a:t>special policies </a:t>
            </a:r>
            <a:r>
              <a:rPr lang="en-US">
                <a:latin typeface="Acumin Pro Condensed"/>
              </a:rPr>
              <a:t>and issue </a:t>
            </a:r>
            <a:r>
              <a:rPr lang="en-US" b="1">
                <a:latin typeface="Acumin Pro Condensed"/>
              </a:rPr>
              <a:t>permits</a:t>
            </a:r>
            <a:r>
              <a:rPr lang="en-US">
                <a:latin typeface="Acumin Pro Condensed"/>
              </a:rPr>
              <a:t> encouraging builders and developers to join renters' assistance programs.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Acumin Pro Condensed"/>
              </a:rPr>
              <a:t>Foster a supportive environment like </a:t>
            </a:r>
            <a:r>
              <a:rPr lang="en-US" b="1">
                <a:latin typeface="Acumin Pro Condensed"/>
              </a:rPr>
              <a:t>town hall meetings</a:t>
            </a:r>
            <a:r>
              <a:rPr lang="en-US">
                <a:latin typeface="Acumin Pro Condensed"/>
              </a:rPr>
              <a:t> and</a:t>
            </a:r>
            <a:r>
              <a:rPr lang="en-US" b="1">
                <a:latin typeface="Acumin Pro Condensed"/>
              </a:rPr>
              <a:t> discussion forums</a:t>
            </a:r>
            <a:r>
              <a:rPr lang="en-US">
                <a:latin typeface="Acumin Pro Condensed"/>
              </a:rPr>
              <a:t> aiming to address and alleviate housing affordability challenges in the future.</a:t>
            </a:r>
            <a:endParaRPr lang="en-IN">
              <a:latin typeface="Acumin Pro Condensed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CAA84-20D4-682E-0275-1C4CFDE9B7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76FE02-D1FE-AF83-8E3A-2E6E695C9339}"/>
              </a:ext>
            </a:extLst>
          </p:cNvPr>
          <p:cNvSpPr/>
          <p:nvPr/>
        </p:nvSpPr>
        <p:spPr>
          <a:xfrm>
            <a:off x="446567" y="3761493"/>
            <a:ext cx="8261498" cy="1875490"/>
          </a:xfrm>
          <a:prstGeom prst="roundRect">
            <a:avLst/>
          </a:prstGeom>
          <a:solidFill>
            <a:srgbClr val="F5F1E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indent="0">
              <a:buNone/>
            </a:pPr>
            <a:r>
              <a:rPr lang="en-IN">
                <a:solidFill>
                  <a:sysClr val="windowText" lastClr="000000"/>
                </a:solidFill>
                <a:latin typeface="Acumin Pro Condensed"/>
              </a:rPr>
              <a:t>We’ll examine affordability strategies through these lenses:</a:t>
            </a:r>
          </a:p>
          <a:p>
            <a:pPr marL="342900" indent="-342900">
              <a:buAutoNum type="arabicPeriod"/>
            </a:pPr>
            <a:r>
              <a:rPr lang="en-IN" b="1">
                <a:solidFill>
                  <a:sysClr val="windowText" lastClr="000000"/>
                </a:solidFill>
                <a:latin typeface="Acumin Pro Condensed"/>
              </a:rPr>
              <a:t>Existing properties</a:t>
            </a:r>
            <a:r>
              <a:rPr lang="en-IN">
                <a:solidFill>
                  <a:sysClr val="windowText" lastClr="000000"/>
                </a:solidFill>
                <a:latin typeface="Acumin Pro Condensed"/>
              </a:rPr>
              <a:t>, which can be revamped to accommodate more people</a:t>
            </a:r>
          </a:p>
          <a:p>
            <a:pPr marL="342900" indent="-342900">
              <a:buAutoNum type="arabicPeriod"/>
            </a:pPr>
            <a:r>
              <a:rPr lang="en-IN" b="1">
                <a:solidFill>
                  <a:sysClr val="windowText" lastClr="000000"/>
                </a:solidFill>
                <a:latin typeface="Acumin Pro Condensed"/>
              </a:rPr>
              <a:t>New properties</a:t>
            </a:r>
            <a:r>
              <a:rPr lang="en-IN">
                <a:solidFill>
                  <a:sysClr val="windowText" lastClr="000000"/>
                </a:solidFill>
                <a:latin typeface="Acumin Pro Condensed"/>
              </a:rPr>
              <a:t>,</a:t>
            </a:r>
            <a:r>
              <a:rPr lang="en-US">
                <a:solidFill>
                  <a:sysClr val="windowText" lastClr="000000"/>
                </a:solidFill>
                <a:latin typeface="Acumin Pro Condensed"/>
              </a:rPr>
              <a:t> where 20% of the houses can be built over unused spaces</a:t>
            </a:r>
            <a:endParaRPr lang="en-IN">
              <a:solidFill>
                <a:sysClr val="windowText" lastClr="000000"/>
              </a:solidFill>
              <a:latin typeface="Acumin Pr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0712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80A18E-D412-1EF3-8CF0-93E1296FA208}"/>
              </a:ext>
            </a:extLst>
          </p:cNvPr>
          <p:cNvCxnSpPr>
            <a:cxnSpLocks/>
          </p:cNvCxnSpPr>
          <p:nvPr/>
        </p:nvCxnSpPr>
        <p:spPr>
          <a:xfrm>
            <a:off x="351064" y="878343"/>
            <a:ext cx="3306536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5711E44-DC44-38E0-D24A-6531C52B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Acumin Pro Condensed" panose="020B0604020202020204" charset="0"/>
              </a:rPr>
              <a:t>Existing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C01B06-9177-CCB3-911E-B2F413632F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23F4ABA-9F8E-0AF8-30A3-7EA6C75B9ED6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1126385593"/>
              </p:ext>
            </p:extLst>
          </p:nvPr>
        </p:nvGraphicFramePr>
        <p:xfrm>
          <a:off x="351064" y="1320051"/>
          <a:ext cx="8458201" cy="4504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235">
                  <a:extLst>
                    <a:ext uri="{9D8B030D-6E8A-4147-A177-3AD203B41FA5}">
                      <a16:colId xmlns:a16="http://schemas.microsoft.com/office/drawing/2014/main" val="4148525442"/>
                    </a:ext>
                  </a:extLst>
                </a:gridCol>
                <a:gridCol w="2941983">
                  <a:extLst>
                    <a:ext uri="{9D8B030D-6E8A-4147-A177-3AD203B41FA5}">
                      <a16:colId xmlns:a16="http://schemas.microsoft.com/office/drawing/2014/main" val="2938306325"/>
                    </a:ext>
                  </a:extLst>
                </a:gridCol>
                <a:gridCol w="2941983">
                  <a:extLst>
                    <a:ext uri="{9D8B030D-6E8A-4147-A177-3AD203B41FA5}">
                      <a16:colId xmlns:a16="http://schemas.microsoft.com/office/drawing/2014/main" val="3527644391"/>
                    </a:ext>
                  </a:extLst>
                </a:gridCol>
              </a:tblGrid>
              <a:tr h="389393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IN" sz="1500" b="1" kern="12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Strategies/ Reforms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IN" sz="1500" b="1" kern="12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IN" sz="1500" b="1" kern="12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Successful</a:t>
                      </a:r>
                      <a:r>
                        <a:rPr lang="en-IN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500" b="1" kern="12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Implementations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000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IN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Accessory Dwelling Units (ADUs)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Convert existing spaces, such as garages or basements, or by building new units on the property</a:t>
                      </a:r>
                      <a:endParaRPr lang="en-IN" sz="1500" kern="1200">
                        <a:solidFill>
                          <a:schemeClr val="dk1"/>
                        </a:solidFill>
                        <a:latin typeface="Acumin Pro Condense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Washington, DC: Approved accessory dwelling units in high-cost neighborhoods</a:t>
                      </a:r>
                      <a:endParaRPr lang="en-IN" sz="1500" kern="1200">
                        <a:solidFill>
                          <a:schemeClr val="dk1"/>
                        </a:solidFill>
                        <a:latin typeface="Acumin Pro Condense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99764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IN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Construction material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None/>
                      </a:pPr>
                      <a:r>
                        <a:rPr lang="en-IN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Identify economical options: Choose materials that </a:t>
                      </a:r>
                      <a:r>
                        <a:rPr lang="en-US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reduce the cost and waste associated with traditional site-built homes</a:t>
                      </a:r>
                      <a:endParaRPr lang="en-IN" sz="1500" kern="1200">
                        <a:solidFill>
                          <a:schemeClr val="dk1"/>
                        </a:solidFill>
                        <a:latin typeface="Acumin Pro Condense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Forterra’s Forest to Home: Utilizing  sustainable materials like Cross-Laminated Timber to lower construction costs​</a:t>
                      </a:r>
                      <a:endParaRPr lang="en-IN" sz="1500" kern="1200">
                        <a:solidFill>
                          <a:schemeClr val="dk1"/>
                        </a:solidFill>
                        <a:latin typeface="Acumin Pro Condense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84193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IN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Expedition of 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Reducing the time and cost associated with real estate development</a:t>
                      </a:r>
                      <a:endParaRPr lang="en-IN" sz="1500" kern="1200">
                        <a:solidFill>
                          <a:schemeClr val="dk1"/>
                        </a:solidFill>
                        <a:latin typeface="Acumin Pro Condense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Santa Rosa, San Diego in California, and Austin, Texas, have streamlined permitting and review processes</a:t>
                      </a:r>
                      <a:endParaRPr lang="en-IN" sz="1500" kern="1200">
                        <a:solidFill>
                          <a:schemeClr val="dk1"/>
                        </a:solidFill>
                        <a:latin typeface="Acumin Pro Condense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95915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IN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Encourage sweat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None/>
                      </a:pPr>
                      <a:r>
                        <a:rPr lang="en-US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By utilizing homeowner's own labor, such as painting or simple renovations, we can save on professional costs</a:t>
                      </a:r>
                      <a:endParaRPr lang="en-IN" sz="1500" kern="1200">
                        <a:solidFill>
                          <a:schemeClr val="dk1"/>
                        </a:solidFill>
                        <a:latin typeface="Acumin Pro Condense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Habitat for Humanity's global programs reduce costs by involving homeowners in building their homes</a:t>
                      </a:r>
                      <a:endParaRPr lang="en-IN" sz="1500" kern="1200">
                        <a:solidFill>
                          <a:schemeClr val="dk1"/>
                        </a:solidFill>
                        <a:latin typeface="Acumin Pro Condense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96122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IN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Reassess the affordability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buNone/>
                      </a:pPr>
                      <a:r>
                        <a:rPr lang="en-IN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By conducting surveys to learn about the consumers’ interests and their top 3 amenities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IN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Novel concept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428315"/>
                  </a:ext>
                </a:extLst>
              </a:tr>
            </a:tbl>
          </a:graphicData>
        </a:graphic>
      </p:graphicFrame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B8EEFEA-0C34-57E6-1020-6AF8B90A08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954291"/>
            <a:ext cx="8458200" cy="365760"/>
          </a:xfrm>
        </p:spPr>
        <p:txBody>
          <a:bodyPr anchor="ctr"/>
          <a:lstStyle/>
          <a:p>
            <a:r>
              <a:rPr lang="en-US" sz="1800" b="0">
                <a:solidFill>
                  <a:schemeClr val="bg2">
                    <a:lumMod val="50000"/>
                  </a:schemeClr>
                </a:solidFill>
                <a:latin typeface="Acumin Pro Condensed" panose="020B0604020202020204" charset="0"/>
              </a:rPr>
              <a:t>Retrofit and adapt existing buildings for increased density and mixed-use</a:t>
            </a:r>
          </a:p>
        </p:txBody>
      </p:sp>
    </p:spTree>
    <p:extLst>
      <p:ext uri="{BB962C8B-B14F-4D97-AF65-F5344CB8AC3E}">
        <p14:creationId xmlns:p14="http://schemas.microsoft.com/office/powerpoint/2010/main" val="26189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592240-D450-5C02-455C-A9E223E7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Acumin Pro Condensed" panose="020B0604020202020204" charset="0"/>
              </a:rPr>
              <a:t>New Properties </a:t>
            </a:r>
            <a:endParaRPr lang="en-IN" sz="2400">
              <a:latin typeface="Acumin Pro Condensed" panose="020B060402020202020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0231EA-EDB9-1BDC-C9D4-E1A28C3157AF}"/>
              </a:ext>
            </a:extLst>
          </p:cNvPr>
          <p:cNvCxnSpPr>
            <a:cxnSpLocks/>
          </p:cNvCxnSpPr>
          <p:nvPr/>
        </p:nvCxnSpPr>
        <p:spPr>
          <a:xfrm>
            <a:off x="351064" y="878343"/>
            <a:ext cx="2642507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D2D1245-4A55-A606-94AF-9307B4DAE3A8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3085233259"/>
              </p:ext>
            </p:extLst>
          </p:nvPr>
        </p:nvGraphicFramePr>
        <p:xfrm>
          <a:off x="351064" y="1318264"/>
          <a:ext cx="8441872" cy="488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712">
                  <a:extLst>
                    <a:ext uri="{9D8B030D-6E8A-4147-A177-3AD203B41FA5}">
                      <a16:colId xmlns:a16="http://schemas.microsoft.com/office/drawing/2014/main" val="4148525442"/>
                    </a:ext>
                  </a:extLst>
                </a:gridCol>
                <a:gridCol w="3467396">
                  <a:extLst>
                    <a:ext uri="{9D8B030D-6E8A-4147-A177-3AD203B41FA5}">
                      <a16:colId xmlns:a16="http://schemas.microsoft.com/office/drawing/2014/main" val="2938306325"/>
                    </a:ext>
                  </a:extLst>
                </a:gridCol>
                <a:gridCol w="2923764">
                  <a:extLst>
                    <a:ext uri="{9D8B030D-6E8A-4147-A177-3AD203B41FA5}">
                      <a16:colId xmlns:a16="http://schemas.microsoft.com/office/drawing/2014/main" val="3527644391"/>
                    </a:ext>
                  </a:extLst>
                </a:gridCol>
              </a:tblGrid>
              <a:tr h="161245"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cumin Pro Condensed" panose="020B0604020202020204" charset="0"/>
                        </a:rPr>
                        <a:t>Strategies/ Reforms</a:t>
                      </a: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5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cumin Pro Condensed" panose="020B0604020202020204" charset="0"/>
                        </a:rPr>
                        <a:t>Implementation</a:t>
                      </a: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cumin Pro Condensed" panose="020B0604020202020204" charset="0"/>
                        </a:rPr>
                        <a:t>Successful Implementations</a:t>
                      </a:r>
                    </a:p>
                  </a:txBody>
                  <a:tcPr marL="89879" marR="89879" marT="44940" marB="44940"/>
                </a:tc>
                <a:extLst>
                  <a:ext uri="{0D108BD9-81ED-4DB2-BD59-A6C34878D82A}">
                    <a16:rowId xmlns:a16="http://schemas.microsoft.com/office/drawing/2014/main" val="2617800052"/>
                  </a:ext>
                </a:extLst>
              </a:tr>
              <a:tr h="383091">
                <a:tc>
                  <a:txBody>
                    <a:bodyPr/>
                    <a:lstStyle/>
                    <a:p>
                      <a:r>
                        <a:rPr lang="en-IN" sz="1500">
                          <a:latin typeface="Acumin Pro Condensed" panose="020B0604020202020204" charset="0"/>
                        </a:rPr>
                        <a:t>Utilisation of existing unused spaces</a:t>
                      </a: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500">
                          <a:latin typeface="Acumin Pro Condensed" panose="020B0604020202020204" charset="0"/>
                        </a:rPr>
                        <a:t>Former Industrial sites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500">
                          <a:latin typeface="Acumin Pro Condensed" panose="020B0604020202020204" charset="0"/>
                        </a:rPr>
                        <a:t>Vacant lots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500">
                          <a:latin typeface="Acumin Pro Condensed" panose="020B0604020202020204" charset="0"/>
                        </a:rPr>
                        <a:t>Underutilized commercial spaces, etc</a:t>
                      </a: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Acumin Pro Condensed" panose="020B0604020202020204" charset="0"/>
                          <a:ea typeface="+mn-ea"/>
                          <a:cs typeface="+mn-cs"/>
                        </a:rPr>
                        <a:t>The SugarCube, Dublin &amp; </a:t>
                      </a:r>
                      <a:r>
                        <a:rPr lang="en-US" sz="1500" b="0">
                          <a:latin typeface="Acumin Pro Condensed" panose="020B0604020202020204" charset="0"/>
                        </a:rPr>
                        <a:t>HafenCity, Hamburg</a:t>
                      </a:r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Acumin Pro Condensed" panose="020B0604020202020204" charset="0"/>
                          <a:ea typeface="+mn-ea"/>
                          <a:cs typeface="+mn-cs"/>
                        </a:rPr>
                        <a:t> : Former industrial space transformed into affordable housing</a:t>
                      </a:r>
                      <a:endParaRPr lang="en-IN" sz="1500" b="0">
                        <a:latin typeface="Acumin Pro Condensed" panose="020B0604020202020204" charset="0"/>
                      </a:endParaRPr>
                    </a:p>
                  </a:txBody>
                  <a:tcPr marL="89879" marR="89879" marT="44940" marB="44940"/>
                </a:tc>
                <a:extLst>
                  <a:ext uri="{0D108BD9-81ED-4DB2-BD59-A6C34878D82A}">
                    <a16:rowId xmlns:a16="http://schemas.microsoft.com/office/drawing/2014/main" val="3735997640"/>
                  </a:ext>
                </a:extLst>
              </a:tr>
              <a:tr h="383091">
                <a:tc>
                  <a:txBody>
                    <a:bodyPr/>
                    <a:lstStyle/>
                    <a:p>
                      <a:r>
                        <a:rPr lang="en-IN" sz="1500">
                          <a:latin typeface="Acumin Pro Condensed" panose="020B0604020202020204" charset="0"/>
                        </a:rPr>
                        <a:t>Low-cost construction</a:t>
                      </a: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500">
                          <a:latin typeface="Acumin Pro Condensed" panose="020B0604020202020204" charset="0"/>
                        </a:rPr>
                        <a:t>Modular &amp; pre-fab constructions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500">
                          <a:latin typeface="Acumin Pro Condensed" panose="020B0604020202020204" charset="0"/>
                        </a:rPr>
                        <a:t>Cost-effective building materials – wood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500">
                          <a:latin typeface="Acumin Pro Condensed" panose="020B0604020202020204" charset="0"/>
                        </a:rPr>
                        <a:t>Reduce labour</a:t>
                      </a: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r>
                        <a:rPr lang="en-IN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Nakagin Capsule Tower, Tokyo: World’s first plug-in architecture </a:t>
                      </a:r>
                      <a:r>
                        <a:rPr lang="en-US" sz="1500" kern="1200">
                          <a:solidFill>
                            <a:schemeClr val="dk1"/>
                          </a:solidFill>
                          <a:latin typeface="Acumin Pro Condensed" panose="020B0604020202020204" charset="0"/>
                          <a:ea typeface="+mn-ea"/>
                          <a:cs typeface="+mn-cs"/>
                        </a:rPr>
                        <a:t>composed of 140 self-contained prefabricated concrete capsules</a:t>
                      </a:r>
                      <a:endParaRPr lang="en-IN" sz="1500" kern="1200">
                        <a:solidFill>
                          <a:schemeClr val="dk1"/>
                        </a:solidFill>
                        <a:latin typeface="Acumin Pro Condensed" panose="020B0604020202020204" charset="0"/>
                        <a:ea typeface="+mn-ea"/>
                        <a:cs typeface="+mn-cs"/>
                      </a:endParaRPr>
                    </a:p>
                  </a:txBody>
                  <a:tcPr marL="89879" marR="89879" marT="44940" marB="44940"/>
                </a:tc>
                <a:extLst>
                  <a:ext uri="{0D108BD9-81ED-4DB2-BD59-A6C34878D82A}">
                    <a16:rowId xmlns:a16="http://schemas.microsoft.com/office/drawing/2014/main" val="3171841932"/>
                  </a:ext>
                </a:extLst>
              </a:tr>
              <a:tr h="409287">
                <a:tc>
                  <a:txBody>
                    <a:bodyPr/>
                    <a:lstStyle/>
                    <a:p>
                      <a:r>
                        <a:rPr lang="en-IN" sz="1500">
                          <a:latin typeface="Acumin Pro Condensed" panose="020B0604020202020204" charset="0"/>
                        </a:rPr>
                        <a:t>Developers/Builders Incentives</a:t>
                      </a: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500">
                          <a:latin typeface="Acumin Pro Condensed" panose="020B0604020202020204" charset="0"/>
                        </a:rPr>
                        <a:t>Tax incentives (LIHTC)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500">
                          <a:latin typeface="Acumin Pro Condensed" panose="020B0604020202020204" charset="0"/>
                        </a:rPr>
                        <a:t>Prioritize building permits for partnered developers </a:t>
                      </a: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r>
                        <a:rPr lang="en-IN" sz="1500" b="0" i="0" kern="1200">
                          <a:solidFill>
                            <a:srgbClr val="000000"/>
                          </a:solidFill>
                          <a:effectLst/>
                          <a:latin typeface="Acumin Pro Condensed" panose="020B0604020202020204" charset="0"/>
                          <a:ea typeface="+mn-ea"/>
                          <a:cs typeface="+mn-cs"/>
                        </a:rPr>
                        <a:t>San Francisco: </a:t>
                      </a:r>
                      <a:r>
                        <a:rPr lang="en-US" sz="1500" b="0" i="0" kern="1200">
                          <a:solidFill>
                            <a:srgbClr val="000000"/>
                          </a:solidFill>
                          <a:effectLst/>
                          <a:latin typeface="Acumin Pro Condensed" panose="020B0604020202020204" charset="0"/>
                          <a:ea typeface="+mn-ea"/>
                          <a:cs typeface="+mn-cs"/>
                        </a:rPr>
                        <a:t>increased density allowances, in exchange for incorporating affordable housing units in their projects.</a:t>
                      </a:r>
                    </a:p>
                  </a:txBody>
                  <a:tcPr marL="89879" marR="89879" marT="44940" marB="44940"/>
                </a:tc>
                <a:extLst>
                  <a:ext uri="{0D108BD9-81ED-4DB2-BD59-A6C34878D82A}">
                    <a16:rowId xmlns:a16="http://schemas.microsoft.com/office/drawing/2014/main" val="3472987370"/>
                  </a:ext>
                </a:extLst>
              </a:tr>
              <a:tr h="494014">
                <a:tc>
                  <a:txBody>
                    <a:bodyPr/>
                    <a:lstStyle/>
                    <a:p>
                      <a:r>
                        <a:rPr lang="en-IN" sz="1500">
                          <a:latin typeface="Acumin Pro Condensed" panose="020B0604020202020204" charset="0"/>
                        </a:rPr>
                        <a:t>Zoning Reforms</a:t>
                      </a: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Acumin Pro Condensed" panose="020B0604020202020204" charset="0"/>
                          <a:ea typeface="+mn-ea"/>
                          <a:cs typeface="+mn-cs"/>
                        </a:rPr>
                        <a:t>Jurisdictions can permit multi-family housing in single-family zoned areas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Acumin Pro Condensed" panose="020B0604020202020204" charset="0"/>
                          <a:ea typeface="+mn-ea"/>
                          <a:cs typeface="+mn-cs"/>
                        </a:rPr>
                        <a:t>Promote developers to reserve a portion of the housing for below-market rates through </a:t>
                      </a:r>
                      <a:r>
                        <a:rPr lang="en-US" sz="1500" b="0" i="0" u="sng" kern="1200">
                          <a:solidFill>
                            <a:schemeClr val="dk1"/>
                          </a:solidFill>
                          <a:effectLst/>
                          <a:latin typeface="Acumin Pro Condensed" panose="020B0604020202020204" charset="0"/>
                          <a:ea typeface="+mn-ea"/>
                          <a:cs typeface="+mn-cs"/>
                        </a:rPr>
                        <a:t>inclusionary zoning.</a:t>
                      </a:r>
                      <a:endParaRPr lang="en-IN" sz="1500" b="0" u="sng">
                        <a:latin typeface="Acumin Pro Condensed" panose="020B0604020202020204" charset="0"/>
                      </a:endParaRP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>
                          <a:latin typeface="Acumin Pro Condensed" panose="020B0604020202020204" charset="0"/>
                        </a:rPr>
                        <a:t>Minneapolis: Eliminated single-family zoning to increase supply and density</a:t>
                      </a:r>
                    </a:p>
                  </a:txBody>
                  <a:tcPr marL="89879" marR="89879" marT="44940" marB="44940"/>
                </a:tc>
                <a:extLst>
                  <a:ext uri="{0D108BD9-81ED-4DB2-BD59-A6C34878D82A}">
                    <a16:rowId xmlns:a16="http://schemas.microsoft.com/office/drawing/2014/main" val="2426735302"/>
                  </a:ext>
                </a:extLst>
              </a:tr>
              <a:tr h="287452">
                <a:tc>
                  <a:txBody>
                    <a:bodyPr/>
                    <a:lstStyle/>
                    <a:p>
                      <a:r>
                        <a:rPr lang="en-IN" sz="1500">
                          <a:latin typeface="Acumin Pro Condensed" panose="020B0604020202020204" charset="0"/>
                        </a:rPr>
                        <a:t>Go Tall not Wide</a:t>
                      </a: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500" b="0" i="0" kern="1200">
                          <a:solidFill>
                            <a:schemeClr val="dk1"/>
                          </a:solidFill>
                          <a:effectLst/>
                          <a:latin typeface="Acumin Pro Condensed" panose="020B0604020202020204" charset="0"/>
                          <a:ea typeface="+mn-ea"/>
                          <a:cs typeface="+mn-cs"/>
                        </a:rPr>
                        <a:t>Encourage builders to construct duplexes, four-plexes, and six-plexes over independent houses and provide amenity centres.</a:t>
                      </a:r>
                    </a:p>
                  </a:txBody>
                  <a:tcPr marL="89879" marR="89879" marT="44940" marB="44940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latin typeface="Acumin Pro Condensed" panose="020B0604020202020204" charset="0"/>
                        </a:rPr>
                        <a:t>Dar Lamane (Morocco) project built affordable apartments housing 25,000 residents.</a:t>
                      </a:r>
                    </a:p>
                  </a:txBody>
                  <a:tcPr marL="89879" marR="89879" marT="44940" marB="44940"/>
                </a:tc>
                <a:extLst>
                  <a:ext uri="{0D108BD9-81ED-4DB2-BD59-A6C34878D82A}">
                    <a16:rowId xmlns:a16="http://schemas.microsoft.com/office/drawing/2014/main" val="398304614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F5641-5C6B-B778-BD2A-9EE81D400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F052F90-AC30-3D96-91A9-34295A403475}"/>
              </a:ext>
            </a:extLst>
          </p:cNvPr>
          <p:cNvSpPr txBox="1">
            <a:spLocks/>
          </p:cNvSpPr>
          <p:nvPr/>
        </p:nvSpPr>
        <p:spPr>
          <a:xfrm>
            <a:off x="342900" y="954291"/>
            <a:ext cx="8458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itchFamily="2" charset="2"/>
              <a:buNone/>
              <a:defRPr sz="2000" b="1" i="0" kern="1200" baseline="0">
                <a:solidFill>
                  <a:schemeClr val="accent4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700" b="0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Char char="§"/>
              <a:defRPr sz="12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itchFamily="2" charset="2"/>
              <a:buNone/>
              <a:defRPr sz="105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>
                <a:solidFill>
                  <a:schemeClr val="bg2">
                    <a:lumMod val="50000"/>
                  </a:schemeClr>
                </a:solidFill>
                <a:latin typeface="Acumin Pro Condensed" panose="020B0604020202020204" charset="0"/>
              </a:rPr>
              <a:t>Innovative apartment building strategies </a:t>
            </a:r>
          </a:p>
        </p:txBody>
      </p:sp>
    </p:spTree>
    <p:extLst>
      <p:ext uri="{BB962C8B-B14F-4D97-AF65-F5344CB8AC3E}">
        <p14:creationId xmlns:p14="http://schemas.microsoft.com/office/powerpoint/2010/main" val="3088384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423AE9-5F1D-98C2-4BC4-618EF31377B7}"/>
              </a:ext>
            </a:extLst>
          </p:cNvPr>
          <p:cNvCxnSpPr>
            <a:cxnSpLocks/>
          </p:cNvCxnSpPr>
          <p:nvPr/>
        </p:nvCxnSpPr>
        <p:spPr>
          <a:xfrm>
            <a:off x="446757" y="888976"/>
            <a:ext cx="2987559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1FCA47D-934A-F0A3-4B1A-9B1EB5241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r>
              <a:rPr lang="en-IN">
                <a:latin typeface="Acumin Pro Condensed" panose="020B0604020202020204" charset="0"/>
              </a:rPr>
              <a:t>Other Key Factors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24D92-F303-4E30-C243-4E570E3B04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7700963" y="6290433"/>
            <a:ext cx="110013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5EF018A-150B-E74E-9AD7-516E2398AAB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353118A-5474-7EC0-4795-CCF9C06E95CF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3543665887"/>
              </p:ext>
            </p:extLst>
          </p:nvPr>
        </p:nvGraphicFramePr>
        <p:xfrm>
          <a:off x="350838" y="1201737"/>
          <a:ext cx="8450262" cy="4454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2435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0231EA-EDB9-1BDC-C9D4-E1A28C3157AF}"/>
              </a:ext>
            </a:extLst>
          </p:cNvPr>
          <p:cNvCxnSpPr>
            <a:cxnSpLocks/>
          </p:cNvCxnSpPr>
          <p:nvPr/>
        </p:nvCxnSpPr>
        <p:spPr>
          <a:xfrm>
            <a:off x="372330" y="867710"/>
            <a:ext cx="3965755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44592240-D450-5C02-455C-A9E223E7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Acumin Pro Condensed" panose="020B0604020202020204" charset="0"/>
              </a:rPr>
              <a:t>How Analytics can help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F5641-5C6B-B778-BD2A-9EE81D400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75062BC-4F0E-A8DD-3947-462FF2D7DE9D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1087378720"/>
              </p:ext>
            </p:extLst>
          </p:nvPr>
        </p:nvGraphicFramePr>
        <p:xfrm>
          <a:off x="350838" y="1148700"/>
          <a:ext cx="8450261" cy="4699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282">
                  <a:extLst>
                    <a:ext uri="{9D8B030D-6E8A-4147-A177-3AD203B41FA5}">
                      <a16:colId xmlns:a16="http://schemas.microsoft.com/office/drawing/2014/main" val="3609681368"/>
                    </a:ext>
                  </a:extLst>
                </a:gridCol>
                <a:gridCol w="883919">
                  <a:extLst>
                    <a:ext uri="{9D8B030D-6E8A-4147-A177-3AD203B41FA5}">
                      <a16:colId xmlns:a16="http://schemas.microsoft.com/office/drawing/2014/main" val="3521987907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1906219486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524566858"/>
                    </a:ext>
                  </a:extLst>
                </a:gridCol>
                <a:gridCol w="2098327">
                  <a:extLst>
                    <a:ext uri="{9D8B030D-6E8A-4147-A177-3AD203B41FA5}">
                      <a16:colId xmlns:a16="http://schemas.microsoft.com/office/drawing/2014/main" val="3833997026"/>
                    </a:ext>
                  </a:extLst>
                </a:gridCol>
                <a:gridCol w="2066003">
                  <a:extLst>
                    <a:ext uri="{9D8B030D-6E8A-4147-A177-3AD203B41FA5}">
                      <a16:colId xmlns:a16="http://schemas.microsoft.com/office/drawing/2014/main" val="2867948688"/>
                    </a:ext>
                  </a:extLst>
                </a:gridCol>
              </a:tblGrid>
              <a:tr h="4922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Stage of construction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Actual Costs (USD)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Costs After Savings (USD)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Percentage Saved (%)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Analytical procedures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Examples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0072131"/>
                  </a:ext>
                </a:extLst>
              </a:tr>
              <a:tr h="4545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Design and Planning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600,000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540,000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10%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 panose="020B0604020202020204" charset="0"/>
                        </a:rPr>
                        <a:t>Optimization, Layout Efficiency Analysis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Utilizing publicly available housing data to optimize floor plans.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1844981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Pre-construction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1,300,000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1,100,000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15%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 panose="020B0604020202020204" charset="0"/>
                        </a:rPr>
                        <a:t>Recycling &amp; Material Efficiency Analysis, Waste Management Optimization, Labor Management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Analyzing historical data to optimize purchasing of lumber.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4962564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Core Construction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1,800,000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1,460,000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19%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 panose="020B0604020202020204" charset="0"/>
                        </a:rPr>
                        <a:t>Energy Usage Modeling, Material Planning, R-value Optimization, Material Usage Analysis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Comparing insulation materials for cost and efficiency, to enable energy-efficient home designs. 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cumin Pro Condense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0135736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Finishing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4,100,000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3,700,000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10%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Durability vs. Cost Analysis, Layout Optimization, Market Price Trend Analysis, Maintenance Analysis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Analyzing volunteer labor efficiency to schedule better and track prices to buy appliances during discounts.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4539134"/>
                  </a:ext>
                </a:extLst>
              </a:tr>
              <a:tr h="8153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External Works and Miscellaneous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2,200,000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1,800,000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18%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 panose="020B0604020202020204" charset="0"/>
                        </a:rPr>
                        <a:t>Climate Adaptation, Irrigation Efficiency, Risk Analysis, Contingency Allocation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Using local data &amp; risk software to assess potential overruns and allocate budget accordingly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1295529"/>
                  </a:ext>
                </a:extLst>
              </a:tr>
              <a:tr h="4606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cumin Pro Condensed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cumin Pro Condensed"/>
                        </a:rPr>
                        <a:t>10,000,000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i="0" u="none" strike="noStrike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cumin Pro Condensed"/>
                        </a:rPr>
                        <a:t>8,600,000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B050"/>
                          </a:solidFill>
                          <a:effectLst/>
                          <a:latin typeface="Acumin Pro Condensed"/>
                        </a:rPr>
                        <a:t>14%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cumin Pro Condensed" panose="020B0604020202020204" charset="0"/>
                        </a:rPr>
                        <a:t>Estimated at a rate of $20,000 per house for 500 houses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cumin Pro Condensed" panose="020B060402020202020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53089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48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7FF996-B50C-29F9-DE33-A840EB04A2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982" y="1232127"/>
            <a:ext cx="8450036" cy="44547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>
                <a:latin typeface="Acumin Pro Condensed" panose="020B0604020202020204" charset="0"/>
              </a:rPr>
              <a:t>Affordability is inclusive of the existing housing scenario and to-be-built houses.</a:t>
            </a:r>
          </a:p>
          <a:p>
            <a:pPr>
              <a:lnSpc>
                <a:spcPct val="100000"/>
              </a:lnSpc>
            </a:pPr>
            <a:r>
              <a:rPr lang="en-IN">
                <a:latin typeface="Acumin Pro Condensed" panose="020B0604020202020204" charset="0"/>
              </a:rPr>
              <a:t>Making existing housing scenario an improvised habitat:</a:t>
            </a:r>
          </a:p>
          <a:p>
            <a:pPr lvl="1">
              <a:lnSpc>
                <a:spcPct val="100000"/>
              </a:lnSpc>
            </a:pPr>
            <a:r>
              <a:rPr lang="en-IN" sz="1800">
                <a:latin typeface="Acumin Pro Condensed" panose="020B0604020202020204" charset="0"/>
              </a:rPr>
              <a:t>Matching resident’s preferences to the segments of the area with their preferred amenities and facilities</a:t>
            </a:r>
          </a:p>
          <a:p>
            <a:pPr lvl="1">
              <a:lnSpc>
                <a:spcPct val="100000"/>
              </a:lnSpc>
            </a:pPr>
            <a:r>
              <a:rPr lang="en-IN" sz="1800">
                <a:latin typeface="Acumin Pro Condensed" panose="020B0604020202020204" charset="0"/>
              </a:rPr>
              <a:t>Draw inspiration from the successful models already implemented</a:t>
            </a:r>
          </a:p>
          <a:p>
            <a:pPr lvl="1">
              <a:lnSpc>
                <a:spcPct val="100000"/>
              </a:lnSpc>
            </a:pPr>
            <a:r>
              <a:rPr lang="en-IN" sz="1800">
                <a:latin typeface="Acumin Pro Condensed" panose="020B0604020202020204" charset="0"/>
              </a:rPr>
              <a:t>Encourage sweat equity</a:t>
            </a:r>
          </a:p>
          <a:p>
            <a:pPr>
              <a:lnSpc>
                <a:spcPct val="100000"/>
              </a:lnSpc>
            </a:pPr>
            <a:r>
              <a:rPr lang="en-IN" sz="1900">
                <a:latin typeface="Acumin Pro Condensed" panose="020B0604020202020204" charset="0"/>
              </a:rPr>
              <a:t>New houses to create a new habitat:</a:t>
            </a:r>
          </a:p>
          <a:p>
            <a:pPr lvl="1">
              <a:lnSpc>
                <a:spcPct val="100000"/>
              </a:lnSpc>
            </a:pPr>
            <a:r>
              <a:rPr lang="en-IN" sz="1800">
                <a:latin typeface="Acumin Pro Condensed" panose="020B0604020202020204" charset="0"/>
              </a:rPr>
              <a:t>Zoning Reforms</a:t>
            </a:r>
          </a:p>
          <a:p>
            <a:pPr lvl="1">
              <a:lnSpc>
                <a:spcPct val="100000"/>
              </a:lnSpc>
            </a:pPr>
            <a:r>
              <a:rPr lang="en-IN" sz="1800">
                <a:latin typeface="Acumin Pro Condensed" panose="020B0604020202020204" charset="0"/>
              </a:rPr>
              <a:t>Go Tall Not Wide</a:t>
            </a:r>
          </a:p>
          <a:p>
            <a:pPr lvl="1">
              <a:lnSpc>
                <a:spcPct val="100000"/>
              </a:lnSpc>
            </a:pPr>
            <a:r>
              <a:rPr lang="en-IN" sz="1800">
                <a:latin typeface="Acumin Pro Condensed" panose="020B0604020202020204" charset="0"/>
              </a:rPr>
              <a:t>Utilize the resources of Habitat for Humanity and Homestead CS to expediate the process of creating a new habitat</a:t>
            </a:r>
          </a:p>
          <a:p>
            <a:pPr lvl="1">
              <a:lnSpc>
                <a:spcPct val="100000"/>
              </a:lnSpc>
            </a:pPr>
            <a:endParaRPr lang="en-IN" sz="1800">
              <a:latin typeface="Acumin Pro Condensed" panose="020B0604020202020204" charset="0"/>
            </a:endParaRPr>
          </a:p>
          <a:p>
            <a:pPr marL="342900" lvl="1" indent="0">
              <a:lnSpc>
                <a:spcPct val="100000"/>
              </a:lnSpc>
              <a:buNone/>
            </a:pPr>
            <a:endParaRPr lang="en-IN" sz="1800">
              <a:latin typeface="Acumin Pro Condensed" panose="020B0604020202020204" charset="0"/>
            </a:endParaRPr>
          </a:p>
          <a:p>
            <a:pPr>
              <a:lnSpc>
                <a:spcPct val="100000"/>
              </a:lnSpc>
            </a:pPr>
            <a:endParaRPr lang="en-IN" sz="1900">
              <a:latin typeface="Acumin Pro Condensed" panose="020B0604020202020204" charset="0"/>
            </a:endParaRPr>
          </a:p>
          <a:p>
            <a:pPr lvl="1">
              <a:lnSpc>
                <a:spcPct val="100000"/>
              </a:lnSpc>
            </a:pPr>
            <a:endParaRPr lang="en-IN" sz="1800">
              <a:latin typeface="Acumin Pro Condensed" panose="020B0604020202020204" charset="0"/>
            </a:endParaRPr>
          </a:p>
          <a:p>
            <a:pPr lvl="1">
              <a:lnSpc>
                <a:spcPct val="100000"/>
              </a:lnSpc>
            </a:pPr>
            <a:endParaRPr lang="en-IN" sz="1800">
              <a:latin typeface="Acumin Pro Condensed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95D5F2-5C39-7B33-E1FB-C65E372C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Acumin Pro Condensed" panose="020B060402020202020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F6018-67B1-7A02-9002-F4541DBAC0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C46F72-7325-0D89-1100-41EE5EBC172D}"/>
              </a:ext>
            </a:extLst>
          </p:cNvPr>
          <p:cNvCxnSpPr>
            <a:cxnSpLocks/>
          </p:cNvCxnSpPr>
          <p:nvPr/>
        </p:nvCxnSpPr>
        <p:spPr>
          <a:xfrm>
            <a:off x="425712" y="878343"/>
            <a:ext cx="1881553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9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E0E17-F625-D3CC-9E25-5F07BD7E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cumin Pro Condensed" panose="020B0604020202020204" charset="0"/>
              </a:rPr>
              <a:t>Meet the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3188C-9942-B691-164C-8C686670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368BC642-FEA4-F532-3B36-99960FBB0451}"/>
              </a:ext>
            </a:extLst>
          </p:cNvPr>
          <p:cNvSpPr/>
          <p:nvPr/>
        </p:nvSpPr>
        <p:spPr>
          <a:xfrm>
            <a:off x="992340" y="2692696"/>
            <a:ext cx="1757562" cy="1515139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3FFE57A-F61C-96D0-76D2-8D8BFEDAC7DA}"/>
              </a:ext>
            </a:extLst>
          </p:cNvPr>
          <p:cNvSpPr/>
          <p:nvPr/>
        </p:nvSpPr>
        <p:spPr>
          <a:xfrm>
            <a:off x="2367484" y="1935126"/>
            <a:ext cx="1757562" cy="1506480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D6D9CD75-EA79-3381-ACFB-07F5C6C7C56D}"/>
              </a:ext>
            </a:extLst>
          </p:cNvPr>
          <p:cNvSpPr/>
          <p:nvPr/>
        </p:nvSpPr>
        <p:spPr>
          <a:xfrm>
            <a:off x="3739083" y="2692696"/>
            <a:ext cx="1757562" cy="1515139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EF6DB29-21D4-A569-9677-C5250F9377A8}"/>
              </a:ext>
            </a:extLst>
          </p:cNvPr>
          <p:cNvSpPr/>
          <p:nvPr/>
        </p:nvSpPr>
        <p:spPr>
          <a:xfrm>
            <a:off x="5114227" y="1935126"/>
            <a:ext cx="1757562" cy="1515139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D0665A9F-D989-B81E-4CDA-7EF1FE70DEEE}"/>
              </a:ext>
            </a:extLst>
          </p:cNvPr>
          <p:cNvSpPr/>
          <p:nvPr/>
        </p:nvSpPr>
        <p:spPr>
          <a:xfrm>
            <a:off x="6507092" y="2671430"/>
            <a:ext cx="1757562" cy="1515139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B5BA5-1E92-90FA-1B2C-744B176629B6}"/>
              </a:ext>
            </a:extLst>
          </p:cNvPr>
          <p:cNvSpPr txBox="1"/>
          <p:nvPr/>
        </p:nvSpPr>
        <p:spPr>
          <a:xfrm>
            <a:off x="1353326" y="4207835"/>
            <a:ext cx="101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>
                <a:solidFill>
                  <a:srgbClr val="6A532E"/>
                </a:solidFill>
                <a:latin typeface="Acumin Pro Condensed" panose="020B0604020202020204" charset="0"/>
              </a:rPr>
              <a:t>Archita 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43689-F376-6E4F-0C3F-355169B58503}"/>
              </a:ext>
            </a:extLst>
          </p:cNvPr>
          <p:cNvSpPr txBox="1"/>
          <p:nvPr/>
        </p:nvSpPr>
        <p:spPr>
          <a:xfrm>
            <a:off x="2739186" y="3450265"/>
            <a:ext cx="101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>
                <a:solidFill>
                  <a:srgbClr val="6A532E"/>
                </a:solidFill>
                <a:latin typeface="Acumin Pro Condensed" panose="020B0604020202020204" charset="0"/>
              </a:rPr>
              <a:t>Mona Duvvapu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6AA609-EBC5-AE7A-46A7-B987420121D2}"/>
              </a:ext>
            </a:extLst>
          </p:cNvPr>
          <p:cNvSpPr txBox="1"/>
          <p:nvPr/>
        </p:nvSpPr>
        <p:spPr>
          <a:xfrm>
            <a:off x="4142767" y="4190712"/>
            <a:ext cx="101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>
                <a:solidFill>
                  <a:srgbClr val="6A532E"/>
                </a:solidFill>
                <a:latin typeface="Acumin Pro Condensed" panose="020B0604020202020204" charset="0"/>
              </a:rPr>
              <a:t>Pooja</a:t>
            </a:r>
          </a:p>
          <a:p>
            <a:pPr algn="ctr"/>
            <a:r>
              <a:rPr lang="en-US" sz="1600" b="1" i="1">
                <a:solidFill>
                  <a:srgbClr val="6A532E"/>
                </a:solidFill>
                <a:latin typeface="Acumin Pro Condensed" panose="020B0604020202020204" charset="0"/>
              </a:rPr>
              <a:t>Kannuri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7B9301-7942-D211-18AA-B6C38347672F}"/>
              </a:ext>
            </a:extLst>
          </p:cNvPr>
          <p:cNvSpPr txBox="1"/>
          <p:nvPr/>
        </p:nvSpPr>
        <p:spPr>
          <a:xfrm>
            <a:off x="5507195" y="3450265"/>
            <a:ext cx="101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>
                <a:solidFill>
                  <a:srgbClr val="6A532E"/>
                </a:solidFill>
                <a:latin typeface="Acumin Pro Condensed" panose="020B0604020202020204" charset="0"/>
              </a:rPr>
              <a:t>Rahul</a:t>
            </a:r>
          </a:p>
          <a:p>
            <a:pPr algn="ctr"/>
            <a:r>
              <a:rPr lang="en-US" sz="1600" b="1" i="1">
                <a:solidFill>
                  <a:srgbClr val="6A532E"/>
                </a:solidFill>
                <a:latin typeface="Acumin Pro Condensed" panose="020B0604020202020204" charset="0"/>
              </a:rPr>
              <a:t>Kunku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BA5282-0141-80B5-C730-8D34478E3380}"/>
              </a:ext>
            </a:extLst>
          </p:cNvPr>
          <p:cNvSpPr txBox="1"/>
          <p:nvPr/>
        </p:nvSpPr>
        <p:spPr>
          <a:xfrm>
            <a:off x="6900060" y="4207835"/>
            <a:ext cx="101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>
                <a:solidFill>
                  <a:srgbClr val="6A532E"/>
                </a:solidFill>
                <a:latin typeface="Acumin Pro Condensed" panose="020B0604020202020204" charset="0"/>
              </a:rPr>
              <a:t>Vishnu</a:t>
            </a:r>
          </a:p>
          <a:p>
            <a:pPr algn="ctr"/>
            <a:r>
              <a:rPr lang="en-US" sz="1600" b="1" i="1">
                <a:solidFill>
                  <a:srgbClr val="6A532E"/>
                </a:solidFill>
                <a:latin typeface="Acumin Pro Condensed" panose="020B0604020202020204" charset="0"/>
              </a:rPr>
              <a:t>Ponduri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B40AE4-6E76-1B47-CD9E-FE3F023EDFE6}"/>
              </a:ext>
            </a:extLst>
          </p:cNvPr>
          <p:cNvCxnSpPr>
            <a:cxnSpLocks/>
          </p:cNvCxnSpPr>
          <p:nvPr/>
        </p:nvCxnSpPr>
        <p:spPr>
          <a:xfrm>
            <a:off x="419176" y="867712"/>
            <a:ext cx="2409084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30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45705E-47A3-5D4E-DE31-5E343FD2EF5D}"/>
              </a:ext>
            </a:extLst>
          </p:cNvPr>
          <p:cNvCxnSpPr>
            <a:cxnSpLocks/>
          </p:cNvCxnSpPr>
          <p:nvPr/>
        </p:nvCxnSpPr>
        <p:spPr>
          <a:xfrm>
            <a:off x="393596" y="878343"/>
            <a:ext cx="1552162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0EA0B41-F290-5212-1FD5-07C2C3F7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 anchor="ctr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46FB5-F0A5-4253-3196-C2842FEB9F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700963" y="6290433"/>
            <a:ext cx="110013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5EF018A-150B-E74E-9AD7-516E2398AAB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C1921-845A-7CDA-DE63-A4B850C17734}"/>
              </a:ext>
            </a:extLst>
          </p:cNvPr>
          <p:cNvSpPr txBox="1"/>
          <p:nvPr/>
        </p:nvSpPr>
        <p:spPr>
          <a:xfrm>
            <a:off x="751904" y="1275490"/>
            <a:ext cx="4619625" cy="41965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65760" indent="-36576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/>
              <a:t>Problem Statement</a:t>
            </a:r>
            <a:endParaRPr lang="en-US" b="1"/>
          </a:p>
          <a:p>
            <a:pPr marL="365760" indent="-36576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>
                <a:ea typeface="+mn-lt"/>
                <a:cs typeface="+mn-lt"/>
              </a:rPr>
              <a:t>Success Stories</a:t>
            </a:r>
          </a:p>
          <a:p>
            <a:pPr marL="365760" indent="-36576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/>
              <a:t>Challenges</a:t>
            </a:r>
          </a:p>
          <a:p>
            <a:pPr marL="365760" indent="-36576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/>
              <a:t>About the Organisation</a:t>
            </a:r>
          </a:p>
          <a:p>
            <a:pPr marL="365760" indent="-36576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/>
              <a:t>Leveraging Organisation Strengths</a:t>
            </a:r>
          </a:p>
          <a:p>
            <a:pPr marL="365760" indent="-36576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>
                <a:ea typeface="+mn-lt"/>
                <a:cs typeface="+mn-lt"/>
              </a:rPr>
              <a:t>Greater Lafayette Demographics</a:t>
            </a:r>
            <a:endParaRPr lang="en-IN" b="1"/>
          </a:p>
          <a:p>
            <a:pPr marL="365760" indent="-36576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>
                <a:ea typeface="+mn-lt"/>
                <a:cs typeface="+mn-lt"/>
              </a:rPr>
              <a:t>Strategies to boost affordability</a:t>
            </a:r>
            <a:endParaRPr lang="en-IN" b="1"/>
          </a:p>
          <a:p>
            <a:pPr marL="365760" indent="-36576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>
                <a:ea typeface="+mn-lt"/>
                <a:cs typeface="+mn-lt"/>
              </a:rPr>
              <a:t>Other Key Factors</a:t>
            </a:r>
          </a:p>
          <a:p>
            <a:pPr marL="365760" indent="-36576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>
                <a:ea typeface="+mn-lt"/>
                <a:cs typeface="+mn-lt"/>
              </a:rPr>
              <a:t>Role of Analytics</a:t>
            </a:r>
          </a:p>
          <a:p>
            <a:pPr marL="365760" indent="-36576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>
                <a:ea typeface="+mn-lt"/>
                <a:cs typeface="+mn-lt"/>
              </a:rPr>
              <a:t>Conclusion</a:t>
            </a:r>
            <a:endParaRPr lang="en-IN" b="1"/>
          </a:p>
        </p:txBody>
      </p:sp>
      <p:sp>
        <p:nvSpPr>
          <p:cNvPr id="2795" name="Arrow: Down 2794">
            <a:extLst>
              <a:ext uri="{FF2B5EF4-FFF2-40B4-BE49-F238E27FC236}">
                <a16:creationId xmlns:a16="http://schemas.microsoft.com/office/drawing/2014/main" id="{380227BC-7E66-3D5B-C3C5-32982DCA5C70}"/>
              </a:ext>
            </a:extLst>
          </p:cNvPr>
          <p:cNvSpPr/>
          <p:nvPr/>
        </p:nvSpPr>
        <p:spPr>
          <a:xfrm>
            <a:off x="6326372" y="1275490"/>
            <a:ext cx="1201479" cy="4196533"/>
          </a:xfrm>
          <a:prstGeom prst="downArrow">
            <a:avLst/>
          </a:prstGeom>
          <a:gradFill>
            <a:gsLst>
              <a:gs pos="0">
                <a:schemeClr val="accent4"/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9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DCFF5-7738-1906-E7DF-A5BC2F8F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cumin Pro Condensed" panose="020B0604020202020204" charset="0"/>
              </a:rPr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775AA-5A7A-82D1-6B20-C997E234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0EA785-CAAA-FDCA-DDC6-F886F8A49FD3}"/>
              </a:ext>
            </a:extLst>
          </p:cNvPr>
          <p:cNvCxnSpPr>
            <a:cxnSpLocks/>
          </p:cNvCxnSpPr>
          <p:nvPr/>
        </p:nvCxnSpPr>
        <p:spPr>
          <a:xfrm>
            <a:off x="393596" y="878343"/>
            <a:ext cx="3306536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CC5859-E222-1CD0-7BEB-B30E9B154DA8}"/>
              </a:ext>
            </a:extLst>
          </p:cNvPr>
          <p:cNvGrpSpPr/>
          <p:nvPr/>
        </p:nvGrpSpPr>
        <p:grpSpPr>
          <a:xfrm>
            <a:off x="355147" y="1467375"/>
            <a:ext cx="8450036" cy="999293"/>
            <a:chOff x="351065" y="1201646"/>
            <a:chExt cx="8450036" cy="9992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C22C10-9F31-59C5-833B-4B24ED146295}"/>
                </a:ext>
              </a:extLst>
            </p:cNvPr>
            <p:cNvSpPr/>
            <p:nvPr/>
          </p:nvSpPr>
          <p:spPr>
            <a:xfrm>
              <a:off x="2126513" y="1201646"/>
              <a:ext cx="6674588" cy="9992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64008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cumin Pro Condensed"/>
                  <a:ea typeface="Calibri" panose="020F0502020204030204" pitchFamily="34" charset="0"/>
                  <a:cs typeface="Calibri"/>
                </a:rPr>
                <a:t>To innovate a </a:t>
              </a:r>
              <a:r>
                <a:rPr lang="en-US" b="1">
                  <a:solidFill>
                    <a:schemeClr val="tx1"/>
                  </a:solidFill>
                  <a:latin typeface="Acumin Pro Condensed"/>
                  <a:ea typeface="Calibri" panose="020F0502020204030204" pitchFamily="34" charset="0"/>
                  <a:cs typeface="Calibri"/>
                </a:rPr>
                <a:t>sustainable model</a:t>
              </a:r>
              <a:r>
                <a:rPr lang="en-US">
                  <a:solidFill>
                    <a:schemeClr val="tx1"/>
                  </a:solidFill>
                  <a:latin typeface="Acumin Pro Condensed"/>
                  <a:ea typeface="Calibri" panose="020F0502020204030204" pitchFamily="34" charset="0"/>
                  <a:cs typeface="Calibri"/>
                </a:rPr>
                <a:t> for affordable housing in Greater Lafayette through a strategic alliance between Homestead CS and Habitat for Humanity</a:t>
              </a:r>
            </a:p>
          </p:txBody>
        </p:sp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0CD80A64-9BB5-48E9-9202-7F59FCE59AA3}"/>
                </a:ext>
              </a:extLst>
            </p:cNvPr>
            <p:cNvSpPr/>
            <p:nvPr/>
          </p:nvSpPr>
          <p:spPr>
            <a:xfrm>
              <a:off x="351065" y="1201647"/>
              <a:ext cx="2296442" cy="999292"/>
            </a:xfrm>
            <a:prstGeom prst="homePlate">
              <a:avLst/>
            </a:prstGeom>
            <a:solidFill>
              <a:srgbClr val="CFB89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>
                  <a:solidFill>
                    <a:schemeClr val="bg1"/>
                  </a:solidFill>
                  <a:latin typeface="Acumin Pro Condensed" panose="020B0604020202020204" charset="0"/>
                  <a:ea typeface="Calibri" panose="020F0502020204030204" pitchFamily="34" charset="0"/>
                  <a:cs typeface="Calibri" panose="020F0502020204030204" pitchFamily="34" charset="0"/>
                </a:rPr>
                <a:t>Objective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AD3222-2DAE-E171-C490-EC02A99C4EE2}"/>
              </a:ext>
            </a:extLst>
          </p:cNvPr>
          <p:cNvGrpSpPr/>
          <p:nvPr/>
        </p:nvGrpSpPr>
        <p:grpSpPr>
          <a:xfrm>
            <a:off x="351064" y="2821948"/>
            <a:ext cx="8450035" cy="996697"/>
            <a:chOff x="351065" y="2195707"/>
            <a:chExt cx="8450035" cy="9966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111DFA-342E-49EF-C6CC-C9C05EA0B65A}"/>
                </a:ext>
              </a:extLst>
            </p:cNvPr>
            <p:cNvSpPr/>
            <p:nvPr/>
          </p:nvSpPr>
          <p:spPr>
            <a:xfrm>
              <a:off x="2126513" y="2195707"/>
              <a:ext cx="6674587" cy="9966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64008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cumin Pro Condensed" panose="020B0604020202020204" charset="0"/>
                  <a:ea typeface="Calibri" panose="020F0502020204030204" pitchFamily="34" charset="0"/>
                  <a:cs typeface="Calibri" panose="020F0502020204030204" pitchFamily="34" charset="0"/>
                </a:rPr>
                <a:t>Integrate national affordable housing strategies with local insights to create a tailored, impactful response. Anticipate and navigate through potential challenges and stages of project implementation</a:t>
              </a:r>
            </a:p>
          </p:txBody>
        </p:sp>
        <p:sp>
          <p:nvSpPr>
            <p:cNvPr id="27" name="Arrow: Pentagon 26">
              <a:extLst>
                <a:ext uri="{FF2B5EF4-FFF2-40B4-BE49-F238E27FC236}">
                  <a16:creationId xmlns:a16="http://schemas.microsoft.com/office/drawing/2014/main" id="{AC4D98CB-13D8-641E-1AE7-6CC07E2BF6FA}"/>
                </a:ext>
              </a:extLst>
            </p:cNvPr>
            <p:cNvSpPr/>
            <p:nvPr/>
          </p:nvSpPr>
          <p:spPr>
            <a:xfrm>
              <a:off x="351065" y="2195708"/>
              <a:ext cx="2296442" cy="996696"/>
            </a:xfrm>
            <a:prstGeom prst="homePlate">
              <a:avLst/>
            </a:prstGeom>
            <a:solidFill>
              <a:srgbClr val="CFB89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>
                  <a:solidFill>
                    <a:schemeClr val="bg1"/>
                  </a:solidFill>
                  <a:latin typeface="Acumin Pro Condensed" panose="020B0604020202020204" charset="0"/>
                  <a:ea typeface="Calibri" panose="020F0502020204030204" pitchFamily="34" charset="0"/>
                  <a:cs typeface="Calibri" panose="020F0502020204030204" pitchFamily="34" charset="0"/>
                </a:rPr>
                <a:t>Challenge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6B1616-CE2F-D56A-EC93-84D375B98F30}"/>
              </a:ext>
            </a:extLst>
          </p:cNvPr>
          <p:cNvGrpSpPr/>
          <p:nvPr/>
        </p:nvGrpSpPr>
        <p:grpSpPr>
          <a:xfrm>
            <a:off x="351064" y="4173925"/>
            <a:ext cx="8450035" cy="996697"/>
            <a:chOff x="351065" y="2195707"/>
            <a:chExt cx="8450035" cy="99669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81AE92-4B8B-98F6-70CB-AFEB14F506E2}"/>
                </a:ext>
              </a:extLst>
            </p:cNvPr>
            <p:cNvSpPr/>
            <p:nvPr/>
          </p:nvSpPr>
          <p:spPr>
            <a:xfrm>
              <a:off x="2126513" y="2195707"/>
              <a:ext cx="6674587" cy="9966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64008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cumin Pro Condensed" panose="020B0604020202020204" charset="0"/>
                  <a:ea typeface="Calibri" panose="020F0502020204030204" pitchFamily="34" charset="0"/>
                  <a:cs typeface="Calibri" panose="020F0502020204030204" pitchFamily="34" charset="0"/>
                </a:rPr>
                <a:t>Develop a community engagement blueprint that aligns with national models yet is customized for local resonance and support in Greater Lafayette</a:t>
              </a:r>
            </a:p>
          </p:txBody>
        </p:sp>
        <p:sp>
          <p:nvSpPr>
            <p:cNvPr id="30" name="Arrow: Pentagon 29">
              <a:extLst>
                <a:ext uri="{FF2B5EF4-FFF2-40B4-BE49-F238E27FC236}">
                  <a16:creationId xmlns:a16="http://schemas.microsoft.com/office/drawing/2014/main" id="{922039A2-5DA6-2760-BEEA-1856B30FEE93}"/>
                </a:ext>
              </a:extLst>
            </p:cNvPr>
            <p:cNvSpPr/>
            <p:nvPr/>
          </p:nvSpPr>
          <p:spPr>
            <a:xfrm>
              <a:off x="351065" y="2195708"/>
              <a:ext cx="2296442" cy="996696"/>
            </a:xfrm>
            <a:prstGeom prst="homePlate">
              <a:avLst/>
            </a:prstGeom>
            <a:solidFill>
              <a:srgbClr val="CFB89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>
                  <a:solidFill>
                    <a:schemeClr val="bg1"/>
                  </a:solidFill>
                  <a:latin typeface="Acumin Pro Condensed" panose="020B0604020202020204" charset="0"/>
                  <a:ea typeface="Calibri" panose="020F0502020204030204" pitchFamily="34" charset="0"/>
                  <a:cs typeface="Calibri" panose="020F0502020204030204" pitchFamily="34" charset="0"/>
                </a:rPr>
                <a:t>Community Engagement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34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EFB65-621F-EC1E-BD1A-1FA14E99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8F48F0-DB94-E0CC-DC28-42327D930A63}"/>
              </a:ext>
            </a:extLst>
          </p:cNvPr>
          <p:cNvCxnSpPr>
            <a:cxnSpLocks/>
          </p:cNvCxnSpPr>
          <p:nvPr/>
        </p:nvCxnSpPr>
        <p:spPr>
          <a:xfrm>
            <a:off x="440442" y="902242"/>
            <a:ext cx="2579776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A421D009-B15C-7035-B988-6B176F046EDD}"/>
              </a:ext>
            </a:extLst>
          </p:cNvPr>
          <p:cNvSpPr txBox="1">
            <a:spLocks/>
          </p:cNvSpPr>
          <p:nvPr/>
        </p:nvSpPr>
        <p:spPr>
          <a:xfrm>
            <a:off x="351064" y="404054"/>
            <a:ext cx="8450036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fontAlgn="b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600">
                <a:latin typeface="Acumin Pro Condensed" panose="020B0604020202020204" charset="0"/>
              </a:rPr>
              <a:t>Success stories</a:t>
            </a:r>
          </a:p>
        </p:txBody>
      </p:sp>
      <p:pic>
        <p:nvPicPr>
          <p:cNvPr id="8" name="Picture 2" descr="America's political geography: What to know about all 50 states - Washington  Post">
            <a:extLst>
              <a:ext uri="{FF2B5EF4-FFF2-40B4-BE49-F238E27FC236}">
                <a16:creationId xmlns:a16="http://schemas.microsoft.com/office/drawing/2014/main" id="{40F26C3F-05DA-7634-1BCB-99AF020E5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" y="1609038"/>
            <a:ext cx="67532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ardrop 8">
            <a:extLst>
              <a:ext uri="{FF2B5EF4-FFF2-40B4-BE49-F238E27FC236}">
                <a16:creationId xmlns:a16="http://schemas.microsoft.com/office/drawing/2014/main" id="{309950C4-4329-F914-D573-2F3A5AFBE958}"/>
              </a:ext>
            </a:extLst>
          </p:cNvPr>
          <p:cNvSpPr/>
          <p:nvPr/>
        </p:nvSpPr>
        <p:spPr>
          <a:xfrm rot="8340000">
            <a:off x="1298998" y="2717172"/>
            <a:ext cx="291725" cy="300253"/>
          </a:xfrm>
          <a:prstGeom prst="teardrop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0112EB-F48E-A861-94D9-AFEE82FBABB5}"/>
              </a:ext>
            </a:extLst>
          </p:cNvPr>
          <p:cNvSpPr/>
          <p:nvPr/>
        </p:nvSpPr>
        <p:spPr>
          <a:xfrm>
            <a:off x="1348996" y="2791984"/>
            <a:ext cx="180833" cy="1637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56E5B28-C9D6-B05C-7CD9-AA4471660F8B}"/>
              </a:ext>
            </a:extLst>
          </p:cNvPr>
          <p:cNvSpPr/>
          <p:nvPr/>
        </p:nvSpPr>
        <p:spPr>
          <a:xfrm rot="17698623">
            <a:off x="328413" y="1968948"/>
            <a:ext cx="2885922" cy="1807386"/>
          </a:xfrm>
          <a:prstGeom prst="arc">
            <a:avLst>
              <a:gd name="adj1" fmla="val 18530895"/>
              <a:gd name="adj2" fmla="val 2473463"/>
            </a:avLst>
          </a:prstGeom>
          <a:ln w="38100">
            <a:solidFill>
              <a:schemeClr val="accent1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D09A95-500C-8F80-DCFC-B509385197EB}"/>
              </a:ext>
            </a:extLst>
          </p:cNvPr>
          <p:cNvGrpSpPr/>
          <p:nvPr/>
        </p:nvGrpSpPr>
        <p:grpSpPr>
          <a:xfrm rot="21371780">
            <a:off x="2665071" y="2098145"/>
            <a:ext cx="291725" cy="300253"/>
            <a:chOff x="4426137" y="3278873"/>
            <a:chExt cx="291725" cy="300253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AD2FA713-E2A8-EFB7-3135-73489C255CA8}"/>
                </a:ext>
              </a:extLst>
            </p:cNvPr>
            <p:cNvSpPr/>
            <p:nvPr/>
          </p:nvSpPr>
          <p:spPr>
            <a:xfrm rot="8340000">
              <a:off x="4426137" y="3278873"/>
              <a:ext cx="291725" cy="300253"/>
            </a:xfrm>
            <a:prstGeom prst="teardrop">
              <a:avLst/>
            </a:prstGeom>
            <a:solidFill>
              <a:srgbClr val="FFFF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D7D324-FA8B-37E6-8BE2-300CF2D69B5C}"/>
                </a:ext>
              </a:extLst>
            </p:cNvPr>
            <p:cNvSpPr/>
            <p:nvPr/>
          </p:nvSpPr>
          <p:spPr>
            <a:xfrm>
              <a:off x="4476135" y="3353685"/>
              <a:ext cx="180833" cy="16377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3D40440-FC55-C0B4-8FBE-9797FC5E50AE}"/>
              </a:ext>
            </a:extLst>
          </p:cNvPr>
          <p:cNvCxnSpPr>
            <a:cxnSpLocks/>
          </p:cNvCxnSpPr>
          <p:nvPr/>
        </p:nvCxnSpPr>
        <p:spPr>
          <a:xfrm>
            <a:off x="3805042" y="3535204"/>
            <a:ext cx="3095112" cy="109431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8B6EA2FB-889A-B031-40CC-31819EC20868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4316130" y="1258353"/>
            <a:ext cx="1680267" cy="2723863"/>
          </a:xfrm>
          <a:prstGeom prst="curved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ardrop 14">
            <a:extLst>
              <a:ext uri="{FF2B5EF4-FFF2-40B4-BE49-F238E27FC236}">
                <a16:creationId xmlns:a16="http://schemas.microsoft.com/office/drawing/2014/main" id="{B068B909-8468-6A7E-9086-7E49F5CE1DE2}"/>
              </a:ext>
            </a:extLst>
          </p:cNvPr>
          <p:cNvSpPr/>
          <p:nvPr/>
        </p:nvSpPr>
        <p:spPr>
          <a:xfrm rot="8111780">
            <a:off x="3658901" y="3385078"/>
            <a:ext cx="291725" cy="300253"/>
          </a:xfrm>
          <a:prstGeom prst="teardrop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A0EBBF-A6D0-A227-FAD0-D33491B49E4C}"/>
              </a:ext>
            </a:extLst>
          </p:cNvPr>
          <p:cNvSpPr/>
          <p:nvPr/>
        </p:nvSpPr>
        <p:spPr>
          <a:xfrm rot="21371780">
            <a:off x="3709347" y="3460237"/>
            <a:ext cx="180833" cy="1637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C3C09E-6BCD-0FD3-F149-40833244246E}"/>
              </a:ext>
            </a:extLst>
          </p:cNvPr>
          <p:cNvSpPr/>
          <p:nvPr/>
        </p:nvSpPr>
        <p:spPr>
          <a:xfrm>
            <a:off x="357025" y="1994396"/>
            <a:ext cx="2190307" cy="1331503"/>
          </a:xfrm>
          <a:prstGeom prst="roundRect">
            <a:avLst/>
          </a:prstGeom>
          <a:solidFill>
            <a:srgbClr val="F5F1E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Acumin Pro Condensed" panose="020B0604020202020204" charset="0"/>
              </a:rPr>
              <a:t>WASHINGTON HB 1110 Bill: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Acumin Pro Condensed" panose="020B0604020202020204" charset="0"/>
              </a:rPr>
              <a:t>Builders are encouraged to build duplexes, four-</a:t>
            </a:r>
            <a:r>
              <a:rPr lang="en-US" sz="1400" err="1">
                <a:solidFill>
                  <a:schemeClr val="tx1"/>
                </a:solidFill>
                <a:latin typeface="Acumin Pro Condensed" panose="020B0604020202020204" charset="0"/>
              </a:rPr>
              <a:t>plexes</a:t>
            </a:r>
            <a:r>
              <a:rPr lang="en-US" sz="1400">
                <a:solidFill>
                  <a:schemeClr val="tx1"/>
                </a:solidFill>
                <a:latin typeface="Acumin Pro Condensed" panose="020B0604020202020204" charset="0"/>
              </a:rPr>
              <a:t>, and six-</a:t>
            </a:r>
            <a:r>
              <a:rPr lang="en-US" sz="1400" err="1">
                <a:solidFill>
                  <a:schemeClr val="tx1"/>
                </a:solidFill>
                <a:latin typeface="Acumin Pro Condensed" panose="020B0604020202020204" charset="0"/>
              </a:rPr>
              <a:t>plexes</a:t>
            </a:r>
            <a:r>
              <a:rPr lang="en-US" sz="1400">
                <a:solidFill>
                  <a:schemeClr val="tx1"/>
                </a:solidFill>
                <a:latin typeface="Acumin Pro Condensed" panose="020B0604020202020204" charset="0"/>
              </a:rPr>
              <a:t> based on the population of the city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45EEE4D-D121-6F6B-F186-FCCC7093D787}"/>
              </a:ext>
            </a:extLst>
          </p:cNvPr>
          <p:cNvSpPr/>
          <p:nvPr/>
        </p:nvSpPr>
        <p:spPr>
          <a:xfrm>
            <a:off x="6518195" y="1178680"/>
            <a:ext cx="2190307" cy="1278896"/>
          </a:xfrm>
          <a:prstGeom prst="roundRect">
            <a:avLst/>
          </a:prstGeom>
          <a:solidFill>
            <a:srgbClr val="F5F1E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Acumin Pro Condensed" panose="020B0604020202020204" charset="0"/>
              </a:rPr>
              <a:t>LAFAYETTE, COLORADO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Acumin Pro Condensed" panose="020B0604020202020204" charset="0"/>
              </a:rPr>
              <a:t>Provide incentives to developers building houses for the community or have them pay fees instead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90D1EF9-8CE7-5F21-A4AD-3BA1844C8B9F}"/>
              </a:ext>
            </a:extLst>
          </p:cNvPr>
          <p:cNvSpPr/>
          <p:nvPr/>
        </p:nvSpPr>
        <p:spPr>
          <a:xfrm>
            <a:off x="6898915" y="3209739"/>
            <a:ext cx="1834722" cy="2839563"/>
          </a:xfrm>
          <a:prstGeom prst="roundRect">
            <a:avLst/>
          </a:prstGeom>
          <a:solidFill>
            <a:srgbClr val="F5F1E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Acumin Pro Condensed" panose="020B0604020202020204" charset="0"/>
              </a:rPr>
              <a:t>LAFAYETTE, COLORADO</a:t>
            </a:r>
          </a:p>
          <a:p>
            <a:pPr algn="ctr"/>
            <a:r>
              <a:rPr lang="en-US" sz="1400" b="1" i="1">
                <a:solidFill>
                  <a:schemeClr val="accent1">
                    <a:lumMod val="75000"/>
                  </a:schemeClr>
                </a:solidFill>
                <a:latin typeface="Acumin Pro Condensed" panose="020B0604020202020204" charset="0"/>
              </a:rPr>
              <a:t>Inclusionary Housing Policy</a:t>
            </a:r>
            <a:endParaRPr lang="en-US" sz="1400" b="1">
              <a:solidFill>
                <a:schemeClr val="accent1">
                  <a:lumMod val="75000"/>
                </a:schemeClr>
              </a:solidFill>
              <a:latin typeface="Acumin Pr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Acumin Pro Condensed" panose="020B0604020202020204" charset="0"/>
              </a:rPr>
              <a:t>30% affordable units in new developments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Acumin Pro Condensed" panose="020B0604020202020204" charset="0"/>
              </a:rPr>
              <a:t>10% permanent affordability for ≤80% area median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Acumin Pro Condensed" panose="020B0604020202020204" charset="0"/>
              </a:rPr>
              <a:t>20% initial affordability for 80-120% area median income</a:t>
            </a:r>
          </a:p>
        </p:txBody>
      </p:sp>
    </p:spTree>
    <p:extLst>
      <p:ext uri="{BB962C8B-B14F-4D97-AF65-F5344CB8AC3E}">
        <p14:creationId xmlns:p14="http://schemas.microsoft.com/office/powerpoint/2010/main" val="219438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8C14E7-5F1E-B213-7AC2-8EBB24D3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Acumin Pro Condensed" panose="020B0604020202020204" charset="0"/>
              </a:rPr>
              <a:t>Hurdles in Prior Initiatives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E487EF-9303-8996-603D-B92BFCF82A2D}"/>
              </a:ext>
            </a:extLst>
          </p:cNvPr>
          <p:cNvCxnSpPr>
            <a:cxnSpLocks/>
          </p:cNvCxnSpPr>
          <p:nvPr/>
        </p:nvCxnSpPr>
        <p:spPr>
          <a:xfrm>
            <a:off x="419176" y="867712"/>
            <a:ext cx="4344210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0B7995-D41A-FCE7-B786-FFE71B8CA66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51064" y="1404881"/>
            <a:ext cx="8450036" cy="44547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latin typeface="Acumin Pro Condensed"/>
              </a:rPr>
              <a:t>Housing developments were situated on the outskirts, lacking proximity to transit options.</a:t>
            </a:r>
          </a:p>
          <a:p>
            <a:pPr algn="just"/>
            <a:r>
              <a:rPr lang="en-US">
                <a:latin typeface="Acumin Pro Condensed"/>
              </a:rPr>
              <a:t>Residents prioritize local aesthetics, favoring house size harmony over affordability, feasibility, and environmental impact.</a:t>
            </a:r>
          </a:p>
          <a:p>
            <a:pPr algn="just"/>
            <a:r>
              <a:rPr lang="en-US">
                <a:latin typeface="Acumin Pro Condensed"/>
              </a:rPr>
              <a:t>Falls short in addressing the larger issue addressed by HB 1110.</a:t>
            </a:r>
          </a:p>
          <a:p>
            <a:pPr algn="just"/>
            <a:endParaRPr lang="en-US">
              <a:latin typeface="Acumin Pro Condensed"/>
            </a:endParaRPr>
          </a:p>
          <a:p>
            <a:pPr algn="just"/>
            <a:endParaRPr lang="en-IN">
              <a:latin typeface="Acumin Pro Condensed" panose="020B060402020202020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D6B44-9982-10F9-09FD-C92EBF93A8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2" descr="Alrai | Building illustration, Motion design animation, Isometric  illustration">
            <a:extLst>
              <a:ext uri="{FF2B5EF4-FFF2-40B4-BE49-F238E27FC236}">
                <a16:creationId xmlns:a16="http://schemas.microsoft.com/office/drawing/2014/main" id="{1DEDC9DC-D68B-83FF-EB06-CCF184A7A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29" y="3917374"/>
            <a:ext cx="2969142" cy="222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03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B3738-886D-0ED1-38FA-056C140E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E29B0D-15F8-1178-3668-A75D250CD508}"/>
              </a:ext>
            </a:extLst>
          </p:cNvPr>
          <p:cNvCxnSpPr>
            <a:cxnSpLocks/>
          </p:cNvCxnSpPr>
          <p:nvPr/>
        </p:nvCxnSpPr>
        <p:spPr>
          <a:xfrm>
            <a:off x="382963" y="867710"/>
            <a:ext cx="4050814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9E9700E3-2C1C-BC4F-CA29-92484C3D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385004"/>
            <a:ext cx="8450036" cy="589032"/>
          </a:xfrm>
        </p:spPr>
        <p:txBody>
          <a:bodyPr/>
          <a:lstStyle/>
          <a:p>
            <a:r>
              <a:rPr lang="en-IN">
                <a:latin typeface="Acumin Pro Condensed" panose="020B0604020202020204" charset="0"/>
              </a:rPr>
              <a:t>About the Organizations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F5FB40-FA86-1D5F-9312-E45CE1C79EFF}"/>
              </a:ext>
            </a:extLst>
          </p:cNvPr>
          <p:cNvSpPr/>
          <p:nvPr/>
        </p:nvSpPr>
        <p:spPr>
          <a:xfrm>
            <a:off x="4816356" y="1278527"/>
            <a:ext cx="3944679" cy="4803295"/>
          </a:xfrm>
          <a:prstGeom prst="roundRect">
            <a:avLst>
              <a:gd name="adj" fmla="val 4807"/>
            </a:avLst>
          </a:prstGeom>
          <a:solidFill>
            <a:srgbClr val="F9F6F1"/>
          </a:solidFill>
          <a:ln w="38100">
            <a:solidFill>
              <a:srgbClr val="DAC7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1">
              <a:solidFill>
                <a:schemeClr val="tx1"/>
              </a:solidFill>
              <a:latin typeface="Acumin Pro Condensed" panose="020B0604020202020204" charset="0"/>
            </a:endParaRPr>
          </a:p>
          <a:p>
            <a:pPr algn="ctr"/>
            <a:r>
              <a:rPr lang="en-US" sz="1600" b="1" i="1">
                <a:solidFill>
                  <a:schemeClr val="tx1"/>
                </a:solidFill>
                <a:latin typeface="Acumin Pro Condensed" panose="020B0604020202020204" charset="0"/>
              </a:rPr>
              <a:t>Global nonprofit housing organization.</a:t>
            </a:r>
          </a:p>
          <a:p>
            <a:endParaRPr lang="en-US" b="1" i="1">
              <a:solidFill>
                <a:schemeClr val="tx1"/>
              </a:solidFill>
              <a:latin typeface="Acumin Pr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cumin Pro Condensed" panose="020B0604020202020204" charset="0"/>
              </a:rPr>
              <a:t>Education: </a:t>
            </a:r>
            <a:r>
              <a:rPr lang="en-US">
                <a:solidFill>
                  <a:schemeClr val="tx1"/>
                </a:solidFill>
                <a:latin typeface="Acumin Pro Condensed" panose="020B0604020202020204" charset="0"/>
              </a:rPr>
              <a:t>Homeownership classes on financial/legal responsibilities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Acumin Pr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cumin Pro Condensed" panose="020B0604020202020204" charset="0"/>
              </a:rPr>
              <a:t>Sweat Equity</a:t>
            </a:r>
            <a:r>
              <a:rPr lang="en-US">
                <a:solidFill>
                  <a:schemeClr val="tx1"/>
                </a:solidFill>
                <a:latin typeface="Acumin Pro Condensed" panose="020B0604020202020204" charset="0"/>
              </a:rPr>
              <a:t>: Homeowners contribute labor to home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Acumin Pr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cumin Pro Condensed" panose="020B0604020202020204" charset="0"/>
              </a:rPr>
              <a:t>Mortgages</a:t>
            </a:r>
            <a:r>
              <a:rPr lang="en-US">
                <a:solidFill>
                  <a:schemeClr val="tx1"/>
                </a:solidFill>
                <a:latin typeface="Acumin Pro Condensed" panose="020B0604020202020204" charset="0"/>
              </a:rPr>
              <a:t>: Affordable, zero-interest home purchasing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Acumin Pr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cumin Pro Condensed" panose="020B0604020202020204" charset="0"/>
              </a:rPr>
              <a:t>Eligibility</a:t>
            </a:r>
            <a:r>
              <a:rPr lang="en-US">
                <a:solidFill>
                  <a:schemeClr val="tx1"/>
                </a:solidFill>
                <a:latin typeface="Acumin Pro Condensed" panose="020B0604020202020204" charset="0"/>
              </a:rPr>
              <a:t>: Income requirements, willingness to contribute sweat equity, and maintain home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FEA4F3-8334-6C89-AE20-9BE1F7F4489C}"/>
              </a:ext>
            </a:extLst>
          </p:cNvPr>
          <p:cNvSpPr/>
          <p:nvPr/>
        </p:nvSpPr>
        <p:spPr>
          <a:xfrm>
            <a:off x="382963" y="1278527"/>
            <a:ext cx="3944679" cy="4803295"/>
          </a:xfrm>
          <a:prstGeom prst="roundRect">
            <a:avLst>
              <a:gd name="adj" fmla="val 4807"/>
            </a:avLst>
          </a:prstGeom>
          <a:solidFill>
            <a:srgbClr val="F9F6F1"/>
          </a:solidFill>
          <a:ln w="38100">
            <a:solidFill>
              <a:srgbClr val="DAC7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>
                <a:solidFill>
                  <a:schemeClr val="tx1"/>
                </a:solidFill>
                <a:latin typeface="Acumin Pro Condensed" panose="020B0604020202020204" charset="0"/>
              </a:rPr>
              <a:t>Non-Profit, HUD-Certified Housing Agency</a:t>
            </a:r>
          </a:p>
          <a:p>
            <a:endParaRPr lang="en-US" b="1" i="1">
              <a:solidFill>
                <a:schemeClr val="tx1"/>
              </a:solidFill>
              <a:latin typeface="Acumin Pr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cumin Pro Condensed" panose="020B0604020202020204" charset="0"/>
              </a:rPr>
              <a:t>Service Areas</a:t>
            </a:r>
            <a:r>
              <a:rPr lang="en-US">
                <a:solidFill>
                  <a:schemeClr val="tx1"/>
                </a:solidFill>
                <a:latin typeface="Acumin Pro Condensed" panose="020B0604020202020204" charset="0"/>
              </a:rPr>
              <a:t>: Homebuyer Education, Foreclosure Prevention, Purchase Counseling, Reverse Mortgages</a:t>
            </a:r>
          </a:p>
          <a:p>
            <a:endParaRPr lang="en-US">
              <a:solidFill>
                <a:schemeClr val="tx1"/>
              </a:solidFill>
              <a:latin typeface="Acumin Pr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cumin Pro Condensed" panose="020B0604020202020204" charset="0"/>
              </a:rPr>
              <a:t>Educational Topics</a:t>
            </a:r>
            <a:r>
              <a:rPr lang="en-US">
                <a:solidFill>
                  <a:schemeClr val="tx1"/>
                </a:solidFill>
                <a:latin typeface="Acumin Pro Condensed" panose="020B0604020202020204" charset="0"/>
              </a:rPr>
              <a:t>: Financial Literacy, Credit, Affordability, Mortgages, Real Estate Process</a:t>
            </a:r>
          </a:p>
          <a:p>
            <a:endParaRPr lang="en-US" b="1">
              <a:solidFill>
                <a:schemeClr val="tx1"/>
              </a:solidFill>
              <a:latin typeface="Acumin Pr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cumin Pro Condensed" panose="020B0604020202020204" charset="0"/>
              </a:rPr>
              <a:t>Home Repair Grants</a:t>
            </a:r>
            <a:r>
              <a:rPr lang="en-US">
                <a:solidFill>
                  <a:schemeClr val="tx1"/>
                </a:solidFill>
                <a:latin typeface="Acumin Pro Condensed" panose="020B0604020202020204" charset="0"/>
              </a:rPr>
              <a:t>: Up to $7,500 for qualified repairs, income-based, forgivable over 5 years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810820-CAF2-CBE6-BC37-649BCF2B08F7}"/>
              </a:ext>
            </a:extLst>
          </p:cNvPr>
          <p:cNvSpPr/>
          <p:nvPr/>
        </p:nvSpPr>
        <p:spPr>
          <a:xfrm>
            <a:off x="780053" y="1026158"/>
            <a:ext cx="3150497" cy="504739"/>
          </a:xfrm>
          <a:prstGeom prst="roundRect">
            <a:avLst>
              <a:gd name="adj" fmla="val 3523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Acumin Pro Condensed" panose="020B0604020202020204" charset="0"/>
              </a:rPr>
              <a:t>Homestead 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A348E1-D8E2-CDDB-9398-5492453502F5}"/>
              </a:ext>
            </a:extLst>
          </p:cNvPr>
          <p:cNvCxnSpPr>
            <a:cxnSpLocks/>
          </p:cNvCxnSpPr>
          <p:nvPr/>
        </p:nvCxnSpPr>
        <p:spPr>
          <a:xfrm flipH="1">
            <a:off x="4569959" y="1176053"/>
            <a:ext cx="4082" cy="490576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5B7ADF-6A63-62E6-7B76-31000DA70418}"/>
              </a:ext>
            </a:extLst>
          </p:cNvPr>
          <p:cNvSpPr/>
          <p:nvPr/>
        </p:nvSpPr>
        <p:spPr>
          <a:xfrm>
            <a:off x="5213448" y="1026158"/>
            <a:ext cx="3150497" cy="504739"/>
          </a:xfrm>
          <a:prstGeom prst="roundRect">
            <a:avLst>
              <a:gd name="adj" fmla="val 3523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Acumin Pro Condensed" panose="020B0604020202020204" charset="0"/>
              </a:rPr>
              <a:t>Habitat for Humanity</a:t>
            </a:r>
          </a:p>
        </p:txBody>
      </p:sp>
    </p:spTree>
    <p:extLst>
      <p:ext uri="{BB962C8B-B14F-4D97-AF65-F5344CB8AC3E}">
        <p14:creationId xmlns:p14="http://schemas.microsoft.com/office/powerpoint/2010/main" val="138471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5F9AA2-82C6-8E89-FB4C-E7C493A017FE}"/>
              </a:ext>
            </a:extLst>
          </p:cNvPr>
          <p:cNvSpPr/>
          <p:nvPr/>
        </p:nvSpPr>
        <p:spPr>
          <a:xfrm>
            <a:off x="351064" y="2849435"/>
            <a:ext cx="3997652" cy="3232297"/>
          </a:xfrm>
          <a:prstGeom prst="roundRect">
            <a:avLst>
              <a:gd name="adj" fmla="val 6638"/>
            </a:avLst>
          </a:prstGeom>
          <a:solidFill>
            <a:schemeClr val="accent4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 anchorCtr="1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Builders/Construction Workers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Volunteers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Technicians/Repairmen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Structural designers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C448BF5-1F6F-AE97-35C1-B10F9A08B1FA}"/>
              </a:ext>
            </a:extLst>
          </p:cNvPr>
          <p:cNvCxnSpPr>
            <a:cxnSpLocks/>
          </p:cNvCxnSpPr>
          <p:nvPr/>
        </p:nvCxnSpPr>
        <p:spPr>
          <a:xfrm>
            <a:off x="449783" y="873817"/>
            <a:ext cx="5929752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999DCB4B-35A3-C865-0EFB-76597F20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" y="404054"/>
            <a:ext cx="8450036" cy="589032"/>
          </a:xfrm>
        </p:spPr>
        <p:txBody>
          <a:bodyPr/>
          <a:lstStyle/>
          <a:p>
            <a:r>
              <a:rPr lang="en-IN">
                <a:latin typeface="Acumin Pro Condensed" panose="020B0604020202020204" charset="0"/>
              </a:rPr>
              <a:t>Leveraging organizations’ strengths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1B7C6-F474-64EE-C088-A1D8050C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911C55-693D-BA00-DDA0-00B9D3FC69B2}"/>
              </a:ext>
            </a:extLst>
          </p:cNvPr>
          <p:cNvSpPr/>
          <p:nvPr/>
        </p:nvSpPr>
        <p:spPr>
          <a:xfrm>
            <a:off x="3402418" y="1189983"/>
            <a:ext cx="2339163" cy="58903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latin typeface="Acumin Pro Condensed" panose="020B0604020202020204" charset="0"/>
              </a:rPr>
              <a:t>Resources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D87EE0B-EC8D-F937-8F50-D0D24AEEFCA3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>
          <a:xfrm rot="5400000">
            <a:off x="3132464" y="1219483"/>
            <a:ext cx="880005" cy="1999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E7F2A8F-1253-5C48-1F9C-8297589B4CBB}"/>
              </a:ext>
            </a:extLst>
          </p:cNvPr>
          <p:cNvCxnSpPr>
            <a:cxnSpLocks/>
          </p:cNvCxnSpPr>
          <p:nvPr/>
        </p:nvCxnSpPr>
        <p:spPr>
          <a:xfrm>
            <a:off x="4572000" y="2215185"/>
            <a:ext cx="2224100" cy="452714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E9C2F80-46C8-1648-A9CA-239C9E90A5AE}"/>
              </a:ext>
            </a:extLst>
          </p:cNvPr>
          <p:cNvSpPr/>
          <p:nvPr/>
        </p:nvSpPr>
        <p:spPr>
          <a:xfrm>
            <a:off x="1360578" y="2659020"/>
            <a:ext cx="2424708" cy="39359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Acumin Pro Condensed" panose="020B0604020202020204" charset="0"/>
              </a:rPr>
              <a:t>Talent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BA6547-0BEE-6932-CD37-6E149C7CD5E4}"/>
              </a:ext>
            </a:extLst>
          </p:cNvPr>
          <p:cNvSpPr/>
          <p:nvPr/>
        </p:nvSpPr>
        <p:spPr>
          <a:xfrm>
            <a:off x="914010" y="2394933"/>
            <a:ext cx="909004" cy="9090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limbing with solid fill">
            <a:extLst>
              <a:ext uri="{FF2B5EF4-FFF2-40B4-BE49-F238E27FC236}">
                <a16:creationId xmlns:a16="http://schemas.microsoft.com/office/drawing/2014/main" id="{73B3836E-EE9C-610F-867F-072BDA059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047734" y="2536161"/>
            <a:ext cx="626548" cy="626548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94EFA33-8631-60E7-8EA9-21255BC41893}"/>
              </a:ext>
            </a:extLst>
          </p:cNvPr>
          <p:cNvSpPr/>
          <p:nvPr/>
        </p:nvSpPr>
        <p:spPr>
          <a:xfrm>
            <a:off x="4795284" y="2855819"/>
            <a:ext cx="3997652" cy="3232297"/>
          </a:xfrm>
          <a:prstGeom prst="roundRect">
            <a:avLst>
              <a:gd name="adj" fmla="val 663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 anchorCtr="1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Well connected network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Community partnership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Government connections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Financial institution ties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91B34F-2461-CC06-707D-82B7E6C8E826}"/>
              </a:ext>
            </a:extLst>
          </p:cNvPr>
          <p:cNvSpPr/>
          <p:nvPr/>
        </p:nvSpPr>
        <p:spPr>
          <a:xfrm>
            <a:off x="6001419" y="2659020"/>
            <a:ext cx="2109037" cy="3935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Acumin Pro Condensed" panose="020B0604020202020204" charset="0"/>
              </a:rPr>
              <a:t>Outreach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A495E5-537B-CD70-05AE-7E67C7B15422}"/>
              </a:ext>
            </a:extLst>
          </p:cNvPr>
          <p:cNvSpPr/>
          <p:nvPr/>
        </p:nvSpPr>
        <p:spPr>
          <a:xfrm>
            <a:off x="5358472" y="2394933"/>
            <a:ext cx="909004" cy="9090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phic 50" descr="Cheers with solid fill">
            <a:extLst>
              <a:ext uri="{FF2B5EF4-FFF2-40B4-BE49-F238E27FC236}">
                <a16:creationId xmlns:a16="http://schemas.microsoft.com/office/drawing/2014/main" id="{79102A1F-AB02-BADF-9BDD-65676AF1E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3015" y="2565947"/>
            <a:ext cx="599917" cy="5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9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A0E79B-F33F-BA7C-E87F-B38C29217698}"/>
              </a:ext>
            </a:extLst>
          </p:cNvPr>
          <p:cNvCxnSpPr>
            <a:cxnSpLocks/>
          </p:cNvCxnSpPr>
          <p:nvPr/>
        </p:nvCxnSpPr>
        <p:spPr>
          <a:xfrm>
            <a:off x="444983" y="878343"/>
            <a:ext cx="5300856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5F125AB-630B-BC75-77AD-B7A7D0EA66AB}"/>
              </a:ext>
            </a:extLst>
          </p:cNvPr>
          <p:cNvSpPr/>
          <p:nvPr/>
        </p:nvSpPr>
        <p:spPr>
          <a:xfrm flipH="1">
            <a:off x="2273822" y="1074876"/>
            <a:ext cx="2194013" cy="2175072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5B132C8-E5BB-6206-209E-49805061070B}"/>
              </a:ext>
            </a:extLst>
          </p:cNvPr>
          <p:cNvSpPr/>
          <p:nvPr/>
        </p:nvSpPr>
        <p:spPr>
          <a:xfrm flipH="1">
            <a:off x="1814246" y="2521148"/>
            <a:ext cx="1877379" cy="251365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5E72372-1515-44E3-026B-376A41FC7A2B}"/>
              </a:ext>
            </a:extLst>
          </p:cNvPr>
          <p:cNvSpPr/>
          <p:nvPr/>
        </p:nvSpPr>
        <p:spPr>
          <a:xfrm flipV="1">
            <a:off x="4574267" y="4316140"/>
            <a:ext cx="2194013" cy="2175072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11804F4-C8AB-5777-E7D6-ABB170469F6B}"/>
              </a:ext>
            </a:extLst>
          </p:cNvPr>
          <p:cNvSpPr/>
          <p:nvPr/>
        </p:nvSpPr>
        <p:spPr>
          <a:xfrm>
            <a:off x="5336595" y="2521148"/>
            <a:ext cx="1877379" cy="2513650"/>
          </a:xfrm>
          <a:custGeom>
            <a:avLst/>
            <a:gdLst>
              <a:gd name="connsiteX0" fmla="*/ 78665 w 1868167"/>
              <a:gd name="connsiteY0" fmla="*/ 790970 h 2498499"/>
              <a:gd name="connsiteX1" fmla="*/ 89968 w 1868167"/>
              <a:gd name="connsiteY1" fmla="*/ 783659 h 2498499"/>
              <a:gd name="connsiteX2" fmla="*/ 282995 w 1868167"/>
              <a:gd name="connsiteY2" fmla="*/ 671247 h 2498499"/>
              <a:gd name="connsiteX3" fmla="*/ 681823 w 1868167"/>
              <a:gd name="connsiteY3" fmla="*/ 439849 h 2498499"/>
              <a:gd name="connsiteX4" fmla="*/ 860938 w 1868167"/>
              <a:gd name="connsiteY4" fmla="*/ 335888 h 2498499"/>
              <a:gd name="connsiteX5" fmla="*/ 1044066 w 1868167"/>
              <a:gd name="connsiteY5" fmla="*/ 229646 h 2498499"/>
              <a:gd name="connsiteX6" fmla="*/ 1392999 w 1868167"/>
              <a:gd name="connsiteY6" fmla="*/ 25948 h 2498499"/>
              <a:gd name="connsiteX7" fmla="*/ 1488241 w 1868167"/>
              <a:gd name="connsiteY7" fmla="*/ 729 h 2498499"/>
              <a:gd name="connsiteX8" fmla="*/ 1653712 w 1868167"/>
              <a:gd name="connsiteY8" fmla="*/ 212676 h 2498499"/>
              <a:gd name="connsiteX9" fmla="*/ 1755509 w 1868167"/>
              <a:gd name="connsiteY9" fmla="*/ 498134 h 2498499"/>
              <a:gd name="connsiteX10" fmla="*/ 1865935 w 1868167"/>
              <a:gd name="connsiteY10" fmla="*/ 1163890 h 2498499"/>
              <a:gd name="connsiteX11" fmla="*/ 1786677 w 1868167"/>
              <a:gd name="connsiteY11" fmla="*/ 1937363 h 2498499"/>
              <a:gd name="connsiteX12" fmla="*/ 1698658 w 1868167"/>
              <a:gd name="connsiteY12" fmla="*/ 2223961 h 2498499"/>
              <a:gd name="connsiteX13" fmla="*/ 1653712 w 1868167"/>
              <a:gd name="connsiteY13" fmla="*/ 2338453 h 2498499"/>
              <a:gd name="connsiteX14" fmla="*/ 1598867 w 1868167"/>
              <a:gd name="connsiteY14" fmla="*/ 2450865 h 2498499"/>
              <a:gd name="connsiteX15" fmla="*/ 1532519 w 1868167"/>
              <a:gd name="connsiteY15" fmla="*/ 2493858 h 2498499"/>
              <a:gd name="connsiteX16" fmla="*/ 1365577 w 1868167"/>
              <a:gd name="connsiteY16" fmla="*/ 2442682 h 2498499"/>
              <a:gd name="connsiteX17" fmla="*/ 1166597 w 1868167"/>
              <a:gd name="connsiteY17" fmla="*/ 2326648 h 2498499"/>
              <a:gd name="connsiteX18" fmla="*/ 768638 w 1868167"/>
              <a:gd name="connsiteY18" fmla="*/ 2094579 h 2498499"/>
              <a:gd name="connsiteX19" fmla="*/ 633332 w 1868167"/>
              <a:gd name="connsiteY19" fmla="*/ 2015703 h 2498499"/>
              <a:gd name="connsiteX20" fmla="*/ 259519 w 1868167"/>
              <a:gd name="connsiteY20" fmla="*/ 1797719 h 2498499"/>
              <a:gd name="connsiteX21" fmla="*/ 88162 w 1868167"/>
              <a:gd name="connsiteY21" fmla="*/ 1698385 h 2498499"/>
              <a:gd name="connsiteX22" fmla="*/ 143 w 1868167"/>
              <a:gd name="connsiteY22" fmla="*/ 1568199 h 2498499"/>
              <a:gd name="connsiteX23" fmla="*/ 18937 w 1868167"/>
              <a:gd name="connsiteY23" fmla="*/ 1473359 h 2498499"/>
              <a:gd name="connsiteX24" fmla="*/ 50841 w 1868167"/>
              <a:gd name="connsiteY24" fmla="*/ 1191188 h 2498499"/>
              <a:gd name="connsiteX25" fmla="*/ 32047 w 1868167"/>
              <a:gd name="connsiteY25" fmla="*/ 1058185 h 2498499"/>
              <a:gd name="connsiteX26" fmla="*/ 3822 w 1868167"/>
              <a:gd name="connsiteY26" fmla="*/ 916998 h 2498499"/>
              <a:gd name="connsiteX27" fmla="*/ 78665 w 1868167"/>
              <a:gd name="connsiteY27" fmla="*/ 790970 h 249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8167" h="2498499">
                <a:moveTo>
                  <a:pt x="78665" y="790970"/>
                </a:moveTo>
                <a:cubicBezTo>
                  <a:pt x="82343" y="788421"/>
                  <a:pt x="86156" y="786007"/>
                  <a:pt x="89968" y="783659"/>
                </a:cubicBezTo>
                <a:cubicBezTo>
                  <a:pt x="153708" y="745227"/>
                  <a:pt x="218586" y="708606"/>
                  <a:pt x="282995" y="671247"/>
                </a:cubicBezTo>
                <a:cubicBezTo>
                  <a:pt x="415960" y="594114"/>
                  <a:pt x="548858" y="516982"/>
                  <a:pt x="681823" y="439849"/>
                </a:cubicBezTo>
                <a:cubicBezTo>
                  <a:pt x="735665" y="399337"/>
                  <a:pt x="802682" y="369759"/>
                  <a:pt x="860938" y="335888"/>
                </a:cubicBezTo>
                <a:cubicBezTo>
                  <a:pt x="922003" y="300474"/>
                  <a:pt x="983001" y="265060"/>
                  <a:pt x="1044066" y="229646"/>
                </a:cubicBezTo>
                <a:cubicBezTo>
                  <a:pt x="1160511" y="162104"/>
                  <a:pt x="1276019" y="92349"/>
                  <a:pt x="1392999" y="25948"/>
                </a:cubicBezTo>
                <a:cubicBezTo>
                  <a:pt x="1422093" y="9449"/>
                  <a:pt x="1455067" y="-3228"/>
                  <a:pt x="1488241" y="729"/>
                </a:cubicBezTo>
                <a:cubicBezTo>
                  <a:pt x="1585959" y="12400"/>
                  <a:pt x="1621340" y="135544"/>
                  <a:pt x="1653712" y="212676"/>
                </a:cubicBezTo>
                <a:cubicBezTo>
                  <a:pt x="1692839" y="305839"/>
                  <a:pt x="1726816" y="401215"/>
                  <a:pt x="1755509" y="498134"/>
                </a:cubicBezTo>
                <a:cubicBezTo>
                  <a:pt x="1819450" y="714374"/>
                  <a:pt x="1856771" y="938461"/>
                  <a:pt x="1865935" y="1163890"/>
                </a:cubicBezTo>
                <a:cubicBezTo>
                  <a:pt x="1876502" y="1423793"/>
                  <a:pt x="1849481" y="1684971"/>
                  <a:pt x="1786677" y="1937363"/>
                </a:cubicBezTo>
                <a:cubicBezTo>
                  <a:pt x="1762532" y="2034416"/>
                  <a:pt x="1733103" y="2130127"/>
                  <a:pt x="1698658" y="2223961"/>
                </a:cubicBezTo>
                <a:cubicBezTo>
                  <a:pt x="1684546" y="2262460"/>
                  <a:pt x="1669564" y="2300624"/>
                  <a:pt x="1653712" y="2338453"/>
                </a:cubicBezTo>
                <a:cubicBezTo>
                  <a:pt x="1638262" y="2375342"/>
                  <a:pt x="1624952" y="2420347"/>
                  <a:pt x="1598867" y="2450865"/>
                </a:cubicBezTo>
                <a:cubicBezTo>
                  <a:pt x="1581478" y="2471188"/>
                  <a:pt x="1558269" y="2486614"/>
                  <a:pt x="1532519" y="2493858"/>
                </a:cubicBezTo>
                <a:cubicBezTo>
                  <a:pt x="1467976" y="2511967"/>
                  <a:pt x="1418147" y="2473334"/>
                  <a:pt x="1365577" y="2442682"/>
                </a:cubicBezTo>
                <a:cubicBezTo>
                  <a:pt x="1299228" y="2403981"/>
                  <a:pt x="1232946" y="2365348"/>
                  <a:pt x="1166597" y="2326648"/>
                </a:cubicBezTo>
                <a:cubicBezTo>
                  <a:pt x="1033967" y="2249314"/>
                  <a:pt x="901336" y="2171913"/>
                  <a:pt x="768638" y="2094579"/>
                </a:cubicBezTo>
                <a:cubicBezTo>
                  <a:pt x="723559" y="2068287"/>
                  <a:pt x="678412" y="2041995"/>
                  <a:pt x="633332" y="2015703"/>
                </a:cubicBezTo>
                <a:cubicBezTo>
                  <a:pt x="508728" y="1943064"/>
                  <a:pt x="384123" y="1870358"/>
                  <a:pt x="259519" y="1797719"/>
                </a:cubicBezTo>
                <a:cubicBezTo>
                  <a:pt x="202667" y="1764585"/>
                  <a:pt x="143676" y="1733665"/>
                  <a:pt x="88162" y="1698385"/>
                </a:cubicBezTo>
                <a:cubicBezTo>
                  <a:pt x="42949" y="1669746"/>
                  <a:pt x="2752" y="1624137"/>
                  <a:pt x="143" y="1568199"/>
                </a:cubicBezTo>
                <a:cubicBezTo>
                  <a:pt x="-1395" y="1535870"/>
                  <a:pt x="9774" y="1504414"/>
                  <a:pt x="18937" y="1473359"/>
                </a:cubicBezTo>
                <a:cubicBezTo>
                  <a:pt x="45892" y="1382142"/>
                  <a:pt x="56593" y="1286162"/>
                  <a:pt x="50841" y="1191188"/>
                </a:cubicBezTo>
                <a:cubicBezTo>
                  <a:pt x="48166" y="1146652"/>
                  <a:pt x="42280" y="1101647"/>
                  <a:pt x="32047" y="1058185"/>
                </a:cubicBezTo>
                <a:cubicBezTo>
                  <a:pt x="21011" y="1011368"/>
                  <a:pt x="1615" y="966028"/>
                  <a:pt x="3822" y="916998"/>
                </a:cubicBezTo>
                <a:cubicBezTo>
                  <a:pt x="6296" y="863207"/>
                  <a:pt x="36260" y="820213"/>
                  <a:pt x="78665" y="79097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00E2C8-2954-0676-5BDE-D5FBCDC726EE}"/>
              </a:ext>
            </a:extLst>
          </p:cNvPr>
          <p:cNvSpPr/>
          <p:nvPr/>
        </p:nvSpPr>
        <p:spPr>
          <a:xfrm>
            <a:off x="4574267" y="1074876"/>
            <a:ext cx="2194013" cy="2175072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E0E17-F625-D3CC-9E25-5F07BD7E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cumin Pro Condensed" panose="020B0604020202020204" charset="0"/>
              </a:rPr>
              <a:t>Greater Lafayette Demographics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3188C-9942-B691-164C-8C686670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018A-150B-E74E-9AD7-516E2398AAB9}" type="slidenum">
              <a:rPr lang="en-US" smtClean="0">
                <a:latin typeface="Acumin Pro Condensed" panose="020B0604020202020204" charset="0"/>
              </a:rPr>
              <a:pPr/>
              <a:t>9</a:t>
            </a:fld>
            <a:endParaRPr lang="en-US">
              <a:latin typeface="Acumin Pro Condensed" panose="020B0604020202020204" charset="0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F68ED4D-E5D2-B492-2E4A-24A9FAE9A4A7}"/>
              </a:ext>
            </a:extLst>
          </p:cNvPr>
          <p:cNvSpPr/>
          <p:nvPr/>
        </p:nvSpPr>
        <p:spPr>
          <a:xfrm>
            <a:off x="4572000" y="1032828"/>
            <a:ext cx="2197769" cy="1524867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ysClr val="windowText" lastClr="000000">
              <a:lumMod val="95000"/>
              <a:lumOff val="5000"/>
              <a:alpha val="10000"/>
            </a:sys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8D7F1E1-A61F-D853-FC6C-28227E5727CB}"/>
              </a:ext>
            </a:extLst>
          </p:cNvPr>
          <p:cNvSpPr/>
          <p:nvPr/>
        </p:nvSpPr>
        <p:spPr>
          <a:xfrm>
            <a:off x="6514792" y="2521053"/>
            <a:ext cx="699318" cy="2513626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ysClr val="windowText" lastClr="000000">
              <a:lumMod val="95000"/>
              <a:lumOff val="5000"/>
              <a:alpha val="10000"/>
            </a:sys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273FE2B-34B3-BC0B-72C2-D15F0C5DC9DE}"/>
              </a:ext>
            </a:extLst>
          </p:cNvPr>
          <p:cNvSpPr/>
          <p:nvPr/>
        </p:nvSpPr>
        <p:spPr>
          <a:xfrm flipH="1">
            <a:off x="2272333" y="1072996"/>
            <a:ext cx="2197769" cy="1524867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ysClr val="windowText" lastClr="000000">
              <a:lumMod val="95000"/>
              <a:lumOff val="5000"/>
              <a:alpha val="25000"/>
            </a:sys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BB5F3C31-39E0-4095-A55D-439F6B5EE31D}"/>
              </a:ext>
            </a:extLst>
          </p:cNvPr>
          <p:cNvSpPr/>
          <p:nvPr/>
        </p:nvSpPr>
        <p:spPr>
          <a:xfrm flipH="1" flipV="1">
            <a:off x="2262282" y="4297923"/>
            <a:ext cx="2194013" cy="2175072"/>
          </a:xfrm>
          <a:custGeom>
            <a:avLst/>
            <a:gdLst>
              <a:gd name="connsiteX0" fmla="*/ 1338 w 2183246"/>
              <a:gd name="connsiteY0" fmla="*/ 1657877 h 2161962"/>
              <a:gd name="connsiteX1" fmla="*/ 2609 w 2183246"/>
              <a:gd name="connsiteY1" fmla="*/ 1580074 h 2161962"/>
              <a:gd name="connsiteX2" fmla="*/ 2341 w 2183246"/>
              <a:gd name="connsiteY2" fmla="*/ 1349011 h 2161962"/>
              <a:gd name="connsiteX3" fmla="*/ 1806 w 2183246"/>
              <a:gd name="connsiteY3" fmla="*/ 886886 h 2161962"/>
              <a:gd name="connsiteX4" fmla="*/ 1605 w 2183246"/>
              <a:gd name="connsiteY4" fmla="*/ 734365 h 2161962"/>
              <a:gd name="connsiteX5" fmla="*/ 1204 w 2183246"/>
              <a:gd name="connsiteY5" fmla="*/ 369628 h 2161962"/>
              <a:gd name="connsiteX6" fmla="*/ 937 w 2183246"/>
              <a:gd name="connsiteY6" fmla="*/ 184912 h 2161962"/>
              <a:gd name="connsiteX7" fmla="*/ 27021 w 2183246"/>
              <a:gd name="connsiteY7" fmla="*/ 41043 h 2161962"/>
              <a:gd name="connsiteX8" fmla="*/ 278772 w 2183246"/>
              <a:gd name="connsiteY8" fmla="*/ 16897 h 2161962"/>
              <a:gd name="connsiteX9" fmla="*/ 577275 w 2183246"/>
              <a:gd name="connsiteY9" fmla="*/ 73103 h 2161962"/>
              <a:gd name="connsiteX10" fmla="*/ 1266646 w 2183246"/>
              <a:gd name="connsiteY10" fmla="*/ 349708 h 2161962"/>
              <a:gd name="connsiteX11" fmla="*/ 1855358 w 2183246"/>
              <a:gd name="connsiteY11" fmla="*/ 807339 h 2161962"/>
              <a:gd name="connsiteX12" fmla="*/ 2042499 w 2183246"/>
              <a:gd name="connsiteY12" fmla="*/ 1021499 h 2161962"/>
              <a:gd name="connsiteX13" fmla="*/ 2111724 w 2183246"/>
              <a:gd name="connsiteY13" fmla="*/ 1113790 h 2161962"/>
              <a:gd name="connsiteX14" fmla="*/ 2178674 w 2183246"/>
              <a:gd name="connsiteY14" fmla="*/ 1228014 h 2161962"/>
              <a:gd name="connsiteX15" fmla="*/ 2165431 w 2183246"/>
              <a:gd name="connsiteY15" fmla="*/ 1332914 h 2161962"/>
              <a:gd name="connsiteX16" fmla="*/ 2070122 w 2183246"/>
              <a:gd name="connsiteY16" fmla="*/ 1407364 h 2161962"/>
              <a:gd name="connsiteX17" fmla="*/ 1951604 w 2183246"/>
              <a:gd name="connsiteY17" fmla="*/ 1474033 h 2161962"/>
              <a:gd name="connsiteX18" fmla="*/ 1752424 w 2183246"/>
              <a:gd name="connsiteY18" fmla="*/ 1590336 h 2161962"/>
              <a:gd name="connsiteX19" fmla="*/ 1354063 w 2183246"/>
              <a:gd name="connsiteY19" fmla="*/ 1822941 h 2161962"/>
              <a:gd name="connsiteX20" fmla="*/ 963729 w 2183246"/>
              <a:gd name="connsiteY20" fmla="*/ 2050919 h 2161962"/>
              <a:gd name="connsiteX21" fmla="*/ 631852 w 2183246"/>
              <a:gd name="connsiteY21" fmla="*/ 2134825 h 2161962"/>
              <a:gd name="connsiteX22" fmla="*/ 568178 w 2183246"/>
              <a:gd name="connsiteY22" fmla="*/ 2073321 h 2161962"/>
              <a:gd name="connsiteX23" fmla="*/ 165738 w 2183246"/>
              <a:gd name="connsiteY23" fmla="*/ 1837228 h 2161962"/>
              <a:gd name="connsiteX24" fmla="*/ 29763 w 2183246"/>
              <a:gd name="connsiteY24" fmla="*/ 1760564 h 2161962"/>
              <a:gd name="connsiteX25" fmla="*/ 1338 w 2183246"/>
              <a:gd name="connsiteY25" fmla="*/ 1657877 h 21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83246" h="2161962">
                <a:moveTo>
                  <a:pt x="1338" y="1657877"/>
                </a:moveTo>
                <a:cubicBezTo>
                  <a:pt x="803" y="1632323"/>
                  <a:pt x="2676" y="1606232"/>
                  <a:pt x="2609" y="1580074"/>
                </a:cubicBezTo>
                <a:cubicBezTo>
                  <a:pt x="2542" y="1503076"/>
                  <a:pt x="2408" y="1426010"/>
                  <a:pt x="2341" y="1349011"/>
                </a:cubicBezTo>
                <a:cubicBezTo>
                  <a:pt x="2140" y="1194947"/>
                  <a:pt x="1940" y="1040950"/>
                  <a:pt x="1806" y="886886"/>
                </a:cubicBezTo>
                <a:cubicBezTo>
                  <a:pt x="1739" y="836046"/>
                  <a:pt x="1672" y="785205"/>
                  <a:pt x="1605" y="734365"/>
                </a:cubicBezTo>
                <a:cubicBezTo>
                  <a:pt x="1472" y="612831"/>
                  <a:pt x="1338" y="491229"/>
                  <a:pt x="1204" y="369628"/>
                </a:cubicBezTo>
                <a:cubicBezTo>
                  <a:pt x="1137" y="308056"/>
                  <a:pt x="1070" y="246484"/>
                  <a:pt x="937" y="184912"/>
                </a:cubicBezTo>
                <a:cubicBezTo>
                  <a:pt x="937" y="135346"/>
                  <a:pt x="-7625" y="81957"/>
                  <a:pt x="27021" y="41043"/>
                </a:cubicBezTo>
                <a:cubicBezTo>
                  <a:pt x="83739" y="-26096"/>
                  <a:pt x="202993" y="7037"/>
                  <a:pt x="278772" y="16897"/>
                </a:cubicBezTo>
                <a:cubicBezTo>
                  <a:pt x="379232" y="29976"/>
                  <a:pt x="478888" y="48756"/>
                  <a:pt x="577275" y="73103"/>
                </a:cubicBezTo>
                <a:cubicBezTo>
                  <a:pt x="818391" y="132797"/>
                  <a:pt x="1051080" y="226027"/>
                  <a:pt x="1266646" y="349708"/>
                </a:cubicBezTo>
                <a:cubicBezTo>
                  <a:pt x="1482882" y="473791"/>
                  <a:pt x="1681460" y="628391"/>
                  <a:pt x="1855358" y="807339"/>
                </a:cubicBezTo>
                <a:cubicBezTo>
                  <a:pt x="1921439" y="875350"/>
                  <a:pt x="1983908" y="946849"/>
                  <a:pt x="2042499" y="1021499"/>
                </a:cubicBezTo>
                <a:cubicBezTo>
                  <a:pt x="2066242" y="1051749"/>
                  <a:pt x="2089317" y="1082535"/>
                  <a:pt x="2111724" y="1113790"/>
                </a:cubicBezTo>
                <a:cubicBezTo>
                  <a:pt x="2137273" y="1149473"/>
                  <a:pt x="2168040" y="1184484"/>
                  <a:pt x="2178674" y="1228014"/>
                </a:cubicBezTo>
                <a:cubicBezTo>
                  <a:pt x="2187235" y="1263092"/>
                  <a:pt x="2184293" y="1301525"/>
                  <a:pt x="2165431" y="1332914"/>
                </a:cubicBezTo>
                <a:cubicBezTo>
                  <a:pt x="2143895" y="1368664"/>
                  <a:pt x="2106841" y="1390261"/>
                  <a:pt x="2070122" y="1407364"/>
                </a:cubicBezTo>
                <a:cubicBezTo>
                  <a:pt x="2029122" y="1426479"/>
                  <a:pt x="1990797" y="1451095"/>
                  <a:pt x="1951604" y="1474033"/>
                </a:cubicBezTo>
                <a:cubicBezTo>
                  <a:pt x="1885188" y="1512801"/>
                  <a:pt x="1818839" y="1551568"/>
                  <a:pt x="1752424" y="1590336"/>
                </a:cubicBezTo>
                <a:cubicBezTo>
                  <a:pt x="1619659" y="1667871"/>
                  <a:pt x="1486895" y="1745406"/>
                  <a:pt x="1354063" y="1822941"/>
                </a:cubicBezTo>
                <a:cubicBezTo>
                  <a:pt x="1223974" y="1898934"/>
                  <a:pt x="1093818" y="1974926"/>
                  <a:pt x="963729" y="2050919"/>
                </a:cubicBezTo>
                <a:cubicBezTo>
                  <a:pt x="868152" y="2106723"/>
                  <a:pt x="744819" y="2211623"/>
                  <a:pt x="631852" y="2134825"/>
                </a:cubicBezTo>
                <a:cubicBezTo>
                  <a:pt x="607372" y="2118192"/>
                  <a:pt x="588244" y="2095052"/>
                  <a:pt x="568178" y="2073321"/>
                </a:cubicBezTo>
                <a:cubicBezTo>
                  <a:pt x="460964" y="1957152"/>
                  <a:pt x="318835" y="1875123"/>
                  <a:pt x="165738" y="1837228"/>
                </a:cubicBezTo>
                <a:cubicBezTo>
                  <a:pt x="111362" y="1823746"/>
                  <a:pt x="63406" y="1809661"/>
                  <a:pt x="29763" y="1760564"/>
                </a:cubicBezTo>
                <a:cubicBezTo>
                  <a:pt x="7558" y="1728303"/>
                  <a:pt x="2074" y="1693627"/>
                  <a:pt x="1338" y="1657877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6B132EA-F2E3-5A23-D6FC-D2839326C588}"/>
              </a:ext>
            </a:extLst>
          </p:cNvPr>
          <p:cNvSpPr/>
          <p:nvPr/>
        </p:nvSpPr>
        <p:spPr>
          <a:xfrm flipH="1" flipV="1">
            <a:off x="2272333" y="4948128"/>
            <a:ext cx="2197769" cy="1524867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ysClr val="windowText" lastClr="000000">
              <a:lumMod val="95000"/>
              <a:lumOff val="5000"/>
              <a:alpha val="15000"/>
            </a:sys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F9C6ECF-EAF3-0CDE-76F3-C4047D38CA8C}"/>
              </a:ext>
            </a:extLst>
          </p:cNvPr>
          <p:cNvSpPr/>
          <p:nvPr/>
        </p:nvSpPr>
        <p:spPr>
          <a:xfrm flipV="1">
            <a:off x="4572000" y="4948129"/>
            <a:ext cx="2197769" cy="1524867"/>
          </a:xfrm>
          <a:custGeom>
            <a:avLst/>
            <a:gdLst>
              <a:gd name="connsiteX0" fmla="*/ 3527 w 2186984"/>
              <a:gd name="connsiteY0" fmla="*/ 420057 h 1515676"/>
              <a:gd name="connsiteX1" fmla="*/ 2390 w 2186984"/>
              <a:gd name="connsiteY1" fmla="*/ 127892 h 1515676"/>
              <a:gd name="connsiteX2" fmla="*/ 29277 w 2186984"/>
              <a:gd name="connsiteY2" fmla="*/ 42979 h 1515676"/>
              <a:gd name="connsiteX3" fmla="*/ 129870 w 2186984"/>
              <a:gd name="connsiteY3" fmla="*/ 120 h 1515676"/>
              <a:gd name="connsiteX4" fmla="*/ 1235795 w 2186984"/>
              <a:gd name="connsiteY4" fmla="*/ 332998 h 1515676"/>
              <a:gd name="connsiteX5" fmla="*/ 2136854 w 2186984"/>
              <a:gd name="connsiteY5" fmla="*/ 1146781 h 1515676"/>
              <a:gd name="connsiteX6" fmla="*/ 2181800 w 2186984"/>
              <a:gd name="connsiteY6" fmla="*/ 1301985 h 1515676"/>
              <a:gd name="connsiteX7" fmla="*/ 2136854 w 2186984"/>
              <a:gd name="connsiteY7" fmla="*/ 1370734 h 1515676"/>
              <a:gd name="connsiteX8" fmla="*/ 1885772 w 2186984"/>
              <a:gd name="connsiteY8" fmla="*/ 1515676 h 1515676"/>
              <a:gd name="connsiteX9" fmla="*/ 1780028 w 2186984"/>
              <a:gd name="connsiteY9" fmla="*/ 1384081 h 1515676"/>
              <a:gd name="connsiteX10" fmla="*/ 1604258 w 2186984"/>
              <a:gd name="connsiteY10" fmla="*/ 1042149 h 1515676"/>
              <a:gd name="connsiteX11" fmla="*/ 1506875 w 2186984"/>
              <a:gd name="connsiteY11" fmla="*/ 682040 h 1515676"/>
              <a:gd name="connsiteX12" fmla="*/ 1474369 w 2186984"/>
              <a:gd name="connsiteY12" fmla="*/ 639986 h 1515676"/>
              <a:gd name="connsiteX13" fmla="*/ 1255525 w 2186984"/>
              <a:gd name="connsiteY13" fmla="*/ 475392 h 1515676"/>
              <a:gd name="connsiteX14" fmla="*/ 1015546 w 2186984"/>
              <a:gd name="connsiteY14" fmla="*/ 351376 h 1515676"/>
              <a:gd name="connsiteX15" fmla="*/ 819041 w 2186984"/>
              <a:gd name="connsiteY15" fmla="*/ 336687 h 1515676"/>
              <a:gd name="connsiteX16" fmla="*/ 642067 w 2186984"/>
              <a:gd name="connsiteY16" fmla="*/ 396716 h 1515676"/>
              <a:gd name="connsiteX17" fmla="*/ 384965 w 2186984"/>
              <a:gd name="connsiteY17" fmla="*/ 447020 h 1515676"/>
              <a:gd name="connsiteX18" fmla="*/ 3527 w 2186984"/>
              <a:gd name="connsiteY18" fmla="*/ 420057 h 15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84" h="1515676">
                <a:moveTo>
                  <a:pt x="3527" y="420057"/>
                </a:moveTo>
                <a:cubicBezTo>
                  <a:pt x="1253" y="363717"/>
                  <a:pt x="-2493" y="245737"/>
                  <a:pt x="2390" y="127892"/>
                </a:cubicBezTo>
                <a:cubicBezTo>
                  <a:pt x="3259" y="106295"/>
                  <a:pt x="5533" y="71619"/>
                  <a:pt x="29277" y="42979"/>
                </a:cubicBezTo>
                <a:cubicBezTo>
                  <a:pt x="66933" y="-2496"/>
                  <a:pt x="123583" y="-215"/>
                  <a:pt x="129870" y="120"/>
                </a:cubicBezTo>
                <a:cubicBezTo>
                  <a:pt x="365034" y="18230"/>
                  <a:pt x="784128" y="81478"/>
                  <a:pt x="1235795" y="332998"/>
                </a:cubicBezTo>
                <a:cubicBezTo>
                  <a:pt x="1715753" y="600279"/>
                  <a:pt x="1999407" y="950327"/>
                  <a:pt x="2136854" y="1146781"/>
                </a:cubicBezTo>
                <a:cubicBezTo>
                  <a:pt x="2140599" y="1150671"/>
                  <a:pt x="2205476" y="1220091"/>
                  <a:pt x="2181800" y="1301985"/>
                </a:cubicBezTo>
                <a:cubicBezTo>
                  <a:pt x="2171700" y="1336997"/>
                  <a:pt x="2149695" y="1359600"/>
                  <a:pt x="2136854" y="1370734"/>
                </a:cubicBezTo>
                <a:cubicBezTo>
                  <a:pt x="2053182" y="1419026"/>
                  <a:pt x="1969443" y="1467384"/>
                  <a:pt x="1885772" y="1515676"/>
                </a:cubicBezTo>
                <a:cubicBezTo>
                  <a:pt x="1854738" y="1481268"/>
                  <a:pt x="1818085" y="1437403"/>
                  <a:pt x="1780028" y="1384081"/>
                </a:cubicBezTo>
                <a:cubicBezTo>
                  <a:pt x="1705386" y="1279516"/>
                  <a:pt x="1640910" y="1166031"/>
                  <a:pt x="1604258" y="1042149"/>
                </a:cubicBezTo>
                <a:cubicBezTo>
                  <a:pt x="1569277" y="924035"/>
                  <a:pt x="1574093" y="789221"/>
                  <a:pt x="1506875" y="682040"/>
                </a:cubicBezTo>
                <a:cubicBezTo>
                  <a:pt x="1497444" y="667016"/>
                  <a:pt x="1486609" y="652864"/>
                  <a:pt x="1474369" y="639986"/>
                </a:cubicBezTo>
                <a:cubicBezTo>
                  <a:pt x="1412368" y="574457"/>
                  <a:pt x="1330235" y="524958"/>
                  <a:pt x="1255525" y="475392"/>
                </a:cubicBezTo>
                <a:cubicBezTo>
                  <a:pt x="1180415" y="425557"/>
                  <a:pt x="1101693" y="379210"/>
                  <a:pt x="1015546" y="351376"/>
                </a:cubicBezTo>
                <a:cubicBezTo>
                  <a:pt x="952006" y="330852"/>
                  <a:pt x="884922" y="325687"/>
                  <a:pt x="819041" y="336687"/>
                </a:cubicBezTo>
                <a:cubicBezTo>
                  <a:pt x="755836" y="347217"/>
                  <a:pt x="701727" y="375857"/>
                  <a:pt x="642067" y="396716"/>
                </a:cubicBezTo>
                <a:cubicBezTo>
                  <a:pt x="559131" y="425691"/>
                  <a:pt x="472516" y="441386"/>
                  <a:pt x="384965" y="447020"/>
                </a:cubicBezTo>
                <a:cubicBezTo>
                  <a:pt x="257418" y="455002"/>
                  <a:pt x="129001" y="442862"/>
                  <a:pt x="3527" y="420057"/>
                </a:cubicBezTo>
                <a:close/>
              </a:path>
            </a:pathLst>
          </a:custGeom>
          <a:solidFill>
            <a:sysClr val="windowText" lastClr="000000">
              <a:lumMod val="95000"/>
              <a:lumOff val="5000"/>
              <a:alpha val="15000"/>
            </a:sys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FE8EB97-81EC-8670-6129-6B5515939347}"/>
              </a:ext>
            </a:extLst>
          </p:cNvPr>
          <p:cNvSpPr/>
          <p:nvPr/>
        </p:nvSpPr>
        <p:spPr>
          <a:xfrm flipH="1">
            <a:off x="1814110" y="2521053"/>
            <a:ext cx="699318" cy="2513626"/>
          </a:xfrm>
          <a:custGeom>
            <a:avLst/>
            <a:gdLst>
              <a:gd name="connsiteX0" fmla="*/ 0 w 695886"/>
              <a:gd name="connsiteY0" fmla="*/ 154553 h 2498476"/>
              <a:gd name="connsiteX1" fmla="*/ 235030 w 695886"/>
              <a:gd name="connsiteY1" fmla="*/ 18464 h 2498476"/>
              <a:gd name="connsiteX2" fmla="*/ 301579 w 695886"/>
              <a:gd name="connsiteY2" fmla="*/ 19 h 2498476"/>
              <a:gd name="connsiteX3" fmla="*/ 430531 w 695886"/>
              <a:gd name="connsiteY3" fmla="*/ 95194 h 2498476"/>
              <a:gd name="connsiteX4" fmla="*/ 695859 w 695886"/>
              <a:gd name="connsiteY4" fmla="*/ 1263921 h 2498476"/>
              <a:gd name="connsiteX5" fmla="*/ 457486 w 695886"/>
              <a:gd name="connsiteY5" fmla="*/ 2398174 h 2498476"/>
              <a:gd name="connsiteX6" fmla="*/ 353882 w 695886"/>
              <a:gd name="connsiteY6" fmla="*/ 2495562 h 2498476"/>
              <a:gd name="connsiteX7" fmla="*/ 255764 w 695886"/>
              <a:gd name="connsiteY7" fmla="*/ 2478996 h 2498476"/>
              <a:gd name="connsiteX8" fmla="*/ 3478 w 695886"/>
              <a:gd name="connsiteY8" fmla="*/ 2332041 h 2498476"/>
              <a:gd name="connsiteX9" fmla="*/ 61734 w 695886"/>
              <a:gd name="connsiteY9" fmla="*/ 2182538 h 2498476"/>
              <a:gd name="connsiteX10" fmla="*/ 147546 w 695886"/>
              <a:gd name="connsiteY10" fmla="*/ 2014187 h 2498476"/>
              <a:gd name="connsiteX11" fmla="*/ 322848 w 695886"/>
              <a:gd name="connsiteY11" fmla="*/ 1809752 h 2498476"/>
              <a:gd name="connsiteX12" fmla="*/ 570118 w 695886"/>
              <a:gd name="connsiteY12" fmla="*/ 1431333 h 2498476"/>
              <a:gd name="connsiteX13" fmla="*/ 510926 w 695886"/>
              <a:gd name="connsiteY13" fmla="*/ 870075 h 2498476"/>
              <a:gd name="connsiteX14" fmla="*/ 382843 w 695886"/>
              <a:gd name="connsiteY14" fmla="*/ 734724 h 2498476"/>
              <a:gd name="connsiteX15" fmla="*/ 0 w 695886"/>
              <a:gd name="connsiteY15" fmla="*/ 154553 h 249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5886" h="2498476">
                <a:moveTo>
                  <a:pt x="0" y="154553"/>
                </a:moveTo>
                <a:cubicBezTo>
                  <a:pt x="57386" y="119206"/>
                  <a:pt x="142329" y="68298"/>
                  <a:pt x="235030" y="18464"/>
                </a:cubicBezTo>
                <a:cubicBezTo>
                  <a:pt x="250146" y="10348"/>
                  <a:pt x="272418" y="-517"/>
                  <a:pt x="301579" y="19"/>
                </a:cubicBezTo>
                <a:cubicBezTo>
                  <a:pt x="354484" y="958"/>
                  <a:pt x="404045" y="38384"/>
                  <a:pt x="430531" y="95194"/>
                </a:cubicBezTo>
                <a:cubicBezTo>
                  <a:pt x="533532" y="312909"/>
                  <a:pt x="693452" y="724597"/>
                  <a:pt x="695859" y="1263921"/>
                </a:cubicBezTo>
                <a:cubicBezTo>
                  <a:pt x="698134" y="1781314"/>
                  <a:pt x="554333" y="2180459"/>
                  <a:pt x="457486" y="2398174"/>
                </a:cubicBezTo>
                <a:cubicBezTo>
                  <a:pt x="456215" y="2402131"/>
                  <a:pt x="429461" y="2479197"/>
                  <a:pt x="353882" y="2495562"/>
                </a:cubicBezTo>
                <a:cubicBezTo>
                  <a:pt x="305325" y="2506093"/>
                  <a:pt x="266331" y="2485166"/>
                  <a:pt x="255764" y="2478996"/>
                </a:cubicBezTo>
                <a:cubicBezTo>
                  <a:pt x="171691" y="2430033"/>
                  <a:pt x="87551" y="2381071"/>
                  <a:pt x="3478" y="2332041"/>
                </a:cubicBezTo>
                <a:cubicBezTo>
                  <a:pt x="16387" y="2294011"/>
                  <a:pt x="35315" y="2242366"/>
                  <a:pt x="61734" y="2182538"/>
                </a:cubicBezTo>
                <a:cubicBezTo>
                  <a:pt x="87885" y="2123515"/>
                  <a:pt x="110225" y="2072942"/>
                  <a:pt x="147546" y="2014187"/>
                </a:cubicBezTo>
                <a:cubicBezTo>
                  <a:pt x="170152" y="1978572"/>
                  <a:pt x="226001" y="1892050"/>
                  <a:pt x="322848" y="1809752"/>
                </a:cubicBezTo>
                <a:cubicBezTo>
                  <a:pt x="453473" y="1698748"/>
                  <a:pt x="544903" y="1607464"/>
                  <a:pt x="570118" y="1431333"/>
                </a:cubicBezTo>
                <a:cubicBezTo>
                  <a:pt x="594798" y="1258958"/>
                  <a:pt x="606971" y="1024139"/>
                  <a:pt x="510926" y="870075"/>
                </a:cubicBezTo>
                <a:cubicBezTo>
                  <a:pt x="473069" y="809308"/>
                  <a:pt x="424378" y="769065"/>
                  <a:pt x="382843" y="734724"/>
                </a:cubicBezTo>
                <a:cubicBezTo>
                  <a:pt x="194967" y="579520"/>
                  <a:pt x="67753" y="390377"/>
                  <a:pt x="0" y="154553"/>
                </a:cubicBezTo>
                <a:close/>
              </a:path>
            </a:pathLst>
          </a:custGeom>
          <a:solidFill>
            <a:sysClr val="windowText" lastClr="000000">
              <a:lumMod val="95000"/>
              <a:lumOff val="5000"/>
              <a:alpha val="15000"/>
            </a:sysClr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E9E3DDF-C903-DD6D-D268-5F772C86BCD5}"/>
              </a:ext>
            </a:extLst>
          </p:cNvPr>
          <p:cNvSpPr/>
          <p:nvPr/>
        </p:nvSpPr>
        <p:spPr>
          <a:xfrm flipH="1">
            <a:off x="3673591" y="2928286"/>
            <a:ext cx="1663200" cy="1665074"/>
          </a:xfrm>
          <a:prstGeom prst="ellipse">
            <a:avLst/>
          </a:prstGeom>
          <a:solidFill>
            <a:srgbClr val="F2F2F2"/>
          </a:solidFill>
          <a:ln w="667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5822EA8-4299-B5D9-06F2-2625F7CB99A7}"/>
              </a:ext>
            </a:extLst>
          </p:cNvPr>
          <p:cNvSpPr>
            <a:spLocks noChangeAspect="1"/>
          </p:cNvSpPr>
          <p:nvPr/>
        </p:nvSpPr>
        <p:spPr>
          <a:xfrm>
            <a:off x="6656649" y="4579661"/>
            <a:ext cx="258996" cy="259288"/>
          </a:xfrm>
          <a:prstGeom prst="ellipse">
            <a:avLst/>
          </a:prstGeom>
          <a:noFill/>
          <a:ln w="6672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33CADD1-4701-6E5F-A871-DDBEEEB2DB2C}"/>
              </a:ext>
            </a:extLst>
          </p:cNvPr>
          <p:cNvSpPr>
            <a:spLocks noChangeAspect="1"/>
          </p:cNvSpPr>
          <p:nvPr/>
        </p:nvSpPr>
        <p:spPr>
          <a:xfrm>
            <a:off x="4696992" y="6083124"/>
            <a:ext cx="258996" cy="259288"/>
          </a:xfrm>
          <a:prstGeom prst="ellipse">
            <a:avLst/>
          </a:prstGeom>
          <a:noFill/>
          <a:ln w="6672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8DF2A24-7ED5-C960-E61C-092A82494B25}"/>
              </a:ext>
            </a:extLst>
          </p:cNvPr>
          <p:cNvSpPr>
            <a:spLocks noChangeAspect="1"/>
          </p:cNvSpPr>
          <p:nvPr/>
        </p:nvSpPr>
        <p:spPr>
          <a:xfrm>
            <a:off x="2420517" y="5133826"/>
            <a:ext cx="258996" cy="259288"/>
          </a:xfrm>
          <a:prstGeom prst="ellipse">
            <a:avLst/>
          </a:prstGeom>
          <a:noFill/>
          <a:ln w="6672" cap="flat">
            <a:solidFill>
              <a:schemeClr val="accent3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51ABDF6-068D-8481-ECAD-BA5EB558AB05}"/>
              </a:ext>
            </a:extLst>
          </p:cNvPr>
          <p:cNvSpPr>
            <a:spLocks noChangeAspect="1"/>
          </p:cNvSpPr>
          <p:nvPr/>
        </p:nvSpPr>
        <p:spPr>
          <a:xfrm>
            <a:off x="2098251" y="2681905"/>
            <a:ext cx="258996" cy="259288"/>
          </a:xfrm>
          <a:prstGeom prst="ellipse">
            <a:avLst/>
          </a:prstGeom>
          <a:noFill/>
          <a:ln w="6672" cap="flat">
            <a:solidFill>
              <a:schemeClr val="accent3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0798418-603F-8D33-A7C7-653DD7346AF0}"/>
              </a:ext>
            </a:extLst>
          </p:cNvPr>
          <p:cNvSpPr>
            <a:spLocks noChangeAspect="1"/>
          </p:cNvSpPr>
          <p:nvPr/>
        </p:nvSpPr>
        <p:spPr>
          <a:xfrm>
            <a:off x="4058533" y="1178495"/>
            <a:ext cx="258996" cy="259288"/>
          </a:xfrm>
          <a:prstGeom prst="ellipse">
            <a:avLst/>
          </a:prstGeom>
          <a:noFill/>
          <a:ln w="6672" cap="flat">
            <a:solidFill>
              <a:schemeClr val="accent3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C51F1EC-D375-FB9C-4E24-E21964C4776A}"/>
              </a:ext>
            </a:extLst>
          </p:cNvPr>
          <p:cNvSpPr/>
          <p:nvPr/>
        </p:nvSpPr>
        <p:spPr>
          <a:xfrm>
            <a:off x="4568250" y="1262209"/>
            <a:ext cx="1177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b="1" i="1">
                <a:solidFill>
                  <a:prstClr val="white"/>
                </a:solidFill>
                <a:latin typeface="Acumin Pro Condensed" panose="020B0604020202020204" charset="0"/>
                <a:cs typeface="Calibri" pitchFamily="34" charset="0"/>
              </a:rPr>
              <a:t>Race and Ethnicity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9A6A6D8-574B-6015-75FB-456478350236}"/>
              </a:ext>
            </a:extLst>
          </p:cNvPr>
          <p:cNvSpPr>
            <a:spLocks noChangeAspect="1"/>
          </p:cNvSpPr>
          <p:nvPr/>
        </p:nvSpPr>
        <p:spPr>
          <a:xfrm>
            <a:off x="6336125" y="2126917"/>
            <a:ext cx="258996" cy="259288"/>
          </a:xfrm>
          <a:prstGeom prst="ellipse">
            <a:avLst/>
          </a:prstGeom>
          <a:noFill/>
          <a:ln w="6672" cap="flat">
            <a:solidFill>
              <a:sysClr val="window" lastClr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248A2CB5-92F6-6A0A-5AD7-33E6356AD4FC}"/>
              </a:ext>
            </a:extLst>
          </p:cNvPr>
          <p:cNvSpPr/>
          <p:nvPr/>
        </p:nvSpPr>
        <p:spPr>
          <a:xfrm>
            <a:off x="6436672" y="2189048"/>
            <a:ext cx="57902" cy="135026"/>
          </a:xfrm>
          <a:custGeom>
            <a:avLst/>
            <a:gdLst>
              <a:gd name="connsiteX0" fmla="*/ 25908 w 57902"/>
              <a:gd name="connsiteY0" fmla="*/ 134874 h 134874"/>
              <a:gd name="connsiteX1" fmla="*/ 57902 w 57902"/>
              <a:gd name="connsiteY1" fmla="*/ 134874 h 134874"/>
              <a:gd name="connsiteX2" fmla="*/ 57902 w 57902"/>
              <a:gd name="connsiteY2" fmla="*/ 0 h 134874"/>
              <a:gd name="connsiteX3" fmla="*/ 35433 w 57902"/>
              <a:gd name="connsiteY3" fmla="*/ 0 h 134874"/>
              <a:gd name="connsiteX4" fmla="*/ 33242 w 57902"/>
              <a:gd name="connsiteY4" fmla="*/ 6953 h 134874"/>
              <a:gd name="connsiteX5" fmla="*/ 28194 w 57902"/>
              <a:gd name="connsiteY5" fmla="*/ 13811 h 134874"/>
              <a:gd name="connsiteX6" fmla="*/ 18955 w 57902"/>
              <a:gd name="connsiteY6" fmla="*/ 19050 h 134874"/>
              <a:gd name="connsiteX7" fmla="*/ 4000 w 57902"/>
              <a:gd name="connsiteY7" fmla="*/ 21146 h 134874"/>
              <a:gd name="connsiteX8" fmla="*/ 0 w 57902"/>
              <a:gd name="connsiteY8" fmla="*/ 21146 h 134874"/>
              <a:gd name="connsiteX9" fmla="*/ 0 w 57902"/>
              <a:gd name="connsiteY9" fmla="*/ 41339 h 134874"/>
              <a:gd name="connsiteX10" fmla="*/ 25908 w 57902"/>
              <a:gd name="connsiteY10" fmla="*/ 41339 h 134874"/>
              <a:gd name="connsiteX11" fmla="*/ 25908 w 57902"/>
              <a:gd name="connsiteY11" fmla="*/ 134874 h 13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02" h="134874">
                <a:moveTo>
                  <a:pt x="25908" y="134874"/>
                </a:moveTo>
                <a:lnTo>
                  <a:pt x="57902" y="134874"/>
                </a:lnTo>
                <a:lnTo>
                  <a:pt x="57902" y="0"/>
                </a:lnTo>
                <a:lnTo>
                  <a:pt x="35433" y="0"/>
                </a:lnTo>
                <a:cubicBezTo>
                  <a:pt x="35052" y="2162"/>
                  <a:pt x="34319" y="4477"/>
                  <a:pt x="33242" y="6953"/>
                </a:cubicBezTo>
                <a:cubicBezTo>
                  <a:pt x="32166" y="9430"/>
                  <a:pt x="30480" y="11716"/>
                  <a:pt x="28194" y="13811"/>
                </a:cubicBezTo>
                <a:cubicBezTo>
                  <a:pt x="25908" y="15907"/>
                  <a:pt x="22831" y="17650"/>
                  <a:pt x="18955" y="19050"/>
                </a:cubicBezTo>
                <a:cubicBezTo>
                  <a:pt x="15078" y="20450"/>
                  <a:pt x="10096" y="21146"/>
                  <a:pt x="4000" y="21146"/>
                </a:cubicBezTo>
                <a:lnTo>
                  <a:pt x="0" y="21146"/>
                </a:lnTo>
                <a:lnTo>
                  <a:pt x="0" y="41339"/>
                </a:lnTo>
                <a:lnTo>
                  <a:pt x="25908" y="41339"/>
                </a:lnTo>
                <a:lnTo>
                  <a:pt x="25908" y="134874"/>
                </a:ln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14" name="Freeform: Shape 120">
            <a:extLst>
              <a:ext uri="{FF2B5EF4-FFF2-40B4-BE49-F238E27FC236}">
                <a16:creationId xmlns:a16="http://schemas.microsoft.com/office/drawing/2014/main" id="{E871226D-809F-0427-E8D7-2DA3A216BC6A}"/>
              </a:ext>
            </a:extLst>
          </p:cNvPr>
          <p:cNvSpPr>
            <a:spLocks noChangeAspect="1"/>
          </p:cNvSpPr>
          <p:nvPr/>
        </p:nvSpPr>
        <p:spPr>
          <a:xfrm>
            <a:off x="4780585" y="6144291"/>
            <a:ext cx="91811" cy="136954"/>
          </a:xfrm>
          <a:custGeom>
            <a:avLst/>
            <a:gdLst>
              <a:gd name="connsiteX0" fmla="*/ 451742 w 579653"/>
              <a:gd name="connsiteY0" fmla="*/ 397393 h 863698"/>
              <a:gd name="connsiteX1" fmla="*/ 509616 w 579653"/>
              <a:gd name="connsiteY1" fmla="*/ 354006 h 863698"/>
              <a:gd name="connsiteX2" fmla="*/ 553583 w 579653"/>
              <a:gd name="connsiteY2" fmla="*/ 229048 h 863698"/>
              <a:gd name="connsiteX3" fmla="*/ 479927 w 579653"/>
              <a:gd name="connsiteY3" fmla="*/ 62170 h 863698"/>
              <a:gd name="connsiteX4" fmla="*/ 286045 w 579653"/>
              <a:gd name="connsiteY4" fmla="*/ 0 h 863698"/>
              <a:gd name="connsiteX5" fmla="*/ 176803 w 579653"/>
              <a:gd name="connsiteY5" fmla="*/ 15602 h 863698"/>
              <a:gd name="connsiteX6" fmla="*/ 99965 w 579653"/>
              <a:gd name="connsiteY6" fmla="*/ 60722 h 863698"/>
              <a:gd name="connsiteX7" fmla="*/ 36376 w 579653"/>
              <a:gd name="connsiteY7" fmla="*/ 151524 h 863698"/>
              <a:gd name="connsiteX8" fmla="*/ 15021 w 579653"/>
              <a:gd name="connsiteY8" fmla="*/ 270110 h 863698"/>
              <a:gd name="connsiteX9" fmla="*/ 168897 w 579653"/>
              <a:gd name="connsiteY9" fmla="*/ 270110 h 863698"/>
              <a:gd name="connsiteX10" fmla="*/ 195101 w 579653"/>
              <a:gd name="connsiteY10" fmla="*/ 171193 h 863698"/>
              <a:gd name="connsiteX11" fmla="*/ 280826 w 579653"/>
              <a:gd name="connsiteY11" fmla="*/ 134188 h 863698"/>
              <a:gd name="connsiteX12" fmla="*/ 359597 w 579653"/>
              <a:gd name="connsiteY12" fmla="*/ 164287 h 863698"/>
              <a:gd name="connsiteX13" fmla="*/ 387515 w 579653"/>
              <a:gd name="connsiteY13" fmla="*/ 242392 h 863698"/>
              <a:gd name="connsiteX14" fmla="*/ 332746 w 579653"/>
              <a:gd name="connsiteY14" fmla="*/ 340719 h 863698"/>
              <a:gd name="connsiteX15" fmla="*/ 220904 w 579653"/>
              <a:gd name="connsiteY15" fmla="*/ 356330 h 863698"/>
              <a:gd name="connsiteX16" fmla="*/ 220904 w 579653"/>
              <a:gd name="connsiteY16" fmla="*/ 474355 h 863698"/>
              <a:gd name="connsiteX17" fmla="*/ 340890 w 579653"/>
              <a:gd name="connsiteY17" fmla="*/ 490004 h 863698"/>
              <a:gd name="connsiteX18" fmla="*/ 407794 w 579653"/>
              <a:gd name="connsiteY18" fmla="*/ 600475 h 863698"/>
              <a:gd name="connsiteX19" fmla="*/ 371742 w 579653"/>
              <a:gd name="connsiteY19" fmla="*/ 696192 h 863698"/>
              <a:gd name="connsiteX20" fmla="*/ 287188 w 579653"/>
              <a:gd name="connsiteY20" fmla="*/ 729482 h 863698"/>
              <a:gd name="connsiteX21" fmla="*/ 178118 w 579653"/>
              <a:gd name="connsiteY21" fmla="*/ 668760 h 863698"/>
              <a:gd name="connsiteX22" fmla="*/ 161963 w 579653"/>
              <a:gd name="connsiteY22" fmla="*/ 585454 h 863698"/>
              <a:gd name="connsiteX23" fmla="*/ 0 w 579653"/>
              <a:gd name="connsiteY23" fmla="*/ 585454 h 863698"/>
              <a:gd name="connsiteX24" fmla="*/ 40434 w 579653"/>
              <a:gd name="connsiteY24" fmla="*/ 747398 h 863698"/>
              <a:gd name="connsiteX25" fmla="*/ 287798 w 579653"/>
              <a:gd name="connsiteY25" fmla="*/ 863699 h 863698"/>
              <a:gd name="connsiteX26" fmla="*/ 505997 w 579653"/>
              <a:gd name="connsiteY26" fmla="*/ 782965 h 863698"/>
              <a:gd name="connsiteX27" fmla="*/ 579653 w 579653"/>
              <a:gd name="connsiteY27" fmla="*/ 595817 h 863698"/>
              <a:gd name="connsiteX28" fmla="*/ 516579 w 579653"/>
              <a:gd name="connsiteY28" fmla="*/ 436178 h 863698"/>
              <a:gd name="connsiteX29" fmla="*/ 451742 w 579653"/>
              <a:gd name="connsiteY29" fmla="*/ 397393 h 86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9653" h="863698">
                <a:moveTo>
                  <a:pt x="451742" y="397393"/>
                </a:moveTo>
                <a:cubicBezTo>
                  <a:pt x="471830" y="389706"/>
                  <a:pt x="491090" y="375209"/>
                  <a:pt x="509616" y="354006"/>
                </a:cubicBezTo>
                <a:cubicBezTo>
                  <a:pt x="538915" y="320088"/>
                  <a:pt x="553583" y="278435"/>
                  <a:pt x="553583" y="229048"/>
                </a:cubicBezTo>
                <a:cubicBezTo>
                  <a:pt x="553583" y="159258"/>
                  <a:pt x="529047" y="103642"/>
                  <a:pt x="479927" y="62170"/>
                </a:cubicBezTo>
                <a:cubicBezTo>
                  <a:pt x="430806" y="20698"/>
                  <a:pt x="366170" y="0"/>
                  <a:pt x="286045" y="0"/>
                </a:cubicBezTo>
                <a:cubicBezTo>
                  <a:pt x="242907" y="0"/>
                  <a:pt x="206512" y="5182"/>
                  <a:pt x="176803" y="15602"/>
                </a:cubicBezTo>
                <a:cubicBezTo>
                  <a:pt x="147171" y="26022"/>
                  <a:pt x="121549" y="41053"/>
                  <a:pt x="99965" y="60722"/>
                </a:cubicBezTo>
                <a:cubicBezTo>
                  <a:pt x="71095" y="88487"/>
                  <a:pt x="49892" y="118758"/>
                  <a:pt x="36376" y="151524"/>
                </a:cubicBezTo>
                <a:cubicBezTo>
                  <a:pt x="23670" y="188957"/>
                  <a:pt x="16574" y="228476"/>
                  <a:pt x="15021" y="270110"/>
                </a:cubicBezTo>
                <a:lnTo>
                  <a:pt x="168897" y="270110"/>
                </a:lnTo>
                <a:cubicBezTo>
                  <a:pt x="168116" y="228876"/>
                  <a:pt x="176851" y="195872"/>
                  <a:pt x="195101" y="171193"/>
                </a:cubicBezTo>
                <a:cubicBezTo>
                  <a:pt x="213351" y="146523"/>
                  <a:pt x="241954" y="134188"/>
                  <a:pt x="280826" y="134188"/>
                </a:cubicBezTo>
                <a:cubicBezTo>
                  <a:pt x="314649" y="134188"/>
                  <a:pt x="340881" y="144218"/>
                  <a:pt x="359597" y="164287"/>
                </a:cubicBezTo>
                <a:cubicBezTo>
                  <a:pt x="378181" y="184318"/>
                  <a:pt x="387515" y="210341"/>
                  <a:pt x="387515" y="242392"/>
                </a:cubicBezTo>
                <a:cubicBezTo>
                  <a:pt x="387515" y="291741"/>
                  <a:pt x="369294" y="324517"/>
                  <a:pt x="332746" y="340719"/>
                </a:cubicBezTo>
                <a:cubicBezTo>
                  <a:pt x="311591" y="350368"/>
                  <a:pt x="274358" y="355568"/>
                  <a:pt x="220904" y="356330"/>
                </a:cubicBezTo>
                <a:lnTo>
                  <a:pt x="220904" y="474355"/>
                </a:lnTo>
                <a:cubicBezTo>
                  <a:pt x="275492" y="474355"/>
                  <a:pt x="315506" y="479555"/>
                  <a:pt x="340890" y="490004"/>
                </a:cubicBezTo>
                <a:cubicBezTo>
                  <a:pt x="385477" y="508502"/>
                  <a:pt x="407794" y="545354"/>
                  <a:pt x="407794" y="600475"/>
                </a:cubicBezTo>
                <a:cubicBezTo>
                  <a:pt x="407794" y="642128"/>
                  <a:pt x="395735" y="674056"/>
                  <a:pt x="371742" y="696192"/>
                </a:cubicBezTo>
                <a:cubicBezTo>
                  <a:pt x="347691" y="718376"/>
                  <a:pt x="319459" y="729482"/>
                  <a:pt x="287188" y="729482"/>
                </a:cubicBezTo>
                <a:cubicBezTo>
                  <a:pt x="234439" y="729482"/>
                  <a:pt x="198101" y="709212"/>
                  <a:pt x="178118" y="668760"/>
                </a:cubicBezTo>
                <a:cubicBezTo>
                  <a:pt x="167383" y="646757"/>
                  <a:pt x="161963" y="619011"/>
                  <a:pt x="161963" y="585454"/>
                </a:cubicBezTo>
                <a:lnTo>
                  <a:pt x="0" y="585454"/>
                </a:lnTo>
                <a:cubicBezTo>
                  <a:pt x="2686" y="652186"/>
                  <a:pt x="16231" y="706146"/>
                  <a:pt x="40434" y="747398"/>
                </a:cubicBezTo>
                <a:cubicBezTo>
                  <a:pt x="86687" y="824932"/>
                  <a:pt x="169088" y="863699"/>
                  <a:pt x="287798" y="863699"/>
                </a:cubicBezTo>
                <a:cubicBezTo>
                  <a:pt x="384105" y="863699"/>
                  <a:pt x="456838" y="836752"/>
                  <a:pt x="505997" y="782965"/>
                </a:cubicBezTo>
                <a:cubicBezTo>
                  <a:pt x="555079" y="729177"/>
                  <a:pt x="579653" y="666807"/>
                  <a:pt x="579653" y="595817"/>
                </a:cubicBezTo>
                <a:cubicBezTo>
                  <a:pt x="579653" y="528380"/>
                  <a:pt x="558584" y="475126"/>
                  <a:pt x="516579" y="436178"/>
                </a:cubicBezTo>
                <a:cubicBezTo>
                  <a:pt x="488375" y="410328"/>
                  <a:pt x="466811" y="397393"/>
                  <a:pt x="451742" y="397393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15" name="Freeform: Shape 125">
            <a:extLst>
              <a:ext uri="{FF2B5EF4-FFF2-40B4-BE49-F238E27FC236}">
                <a16:creationId xmlns:a16="http://schemas.microsoft.com/office/drawing/2014/main" id="{90BF8281-2821-699E-DDD7-2D517BE6268D}"/>
              </a:ext>
            </a:extLst>
          </p:cNvPr>
          <p:cNvSpPr>
            <a:spLocks noChangeAspect="1"/>
          </p:cNvSpPr>
          <p:nvPr/>
        </p:nvSpPr>
        <p:spPr>
          <a:xfrm>
            <a:off x="2501743" y="5194993"/>
            <a:ext cx="96545" cy="136954"/>
          </a:xfrm>
          <a:custGeom>
            <a:avLst/>
            <a:gdLst>
              <a:gd name="connsiteX0" fmla="*/ 332013 w 588244"/>
              <a:gd name="connsiteY0" fmla="*/ 833514 h 833513"/>
              <a:gd name="connsiteX1" fmla="*/ 493376 w 588244"/>
              <a:gd name="connsiteY1" fmla="*/ 833514 h 833513"/>
              <a:gd name="connsiteX2" fmla="*/ 493376 w 588244"/>
              <a:gd name="connsiteY2" fmla="*/ 653034 h 833513"/>
              <a:gd name="connsiteX3" fmla="*/ 588245 w 588244"/>
              <a:gd name="connsiteY3" fmla="*/ 653034 h 833513"/>
              <a:gd name="connsiteX4" fmla="*/ 588245 w 588244"/>
              <a:gd name="connsiteY4" fmla="*/ 524123 h 833513"/>
              <a:gd name="connsiteX5" fmla="*/ 493376 w 588244"/>
              <a:gd name="connsiteY5" fmla="*/ 524123 h 833513"/>
              <a:gd name="connsiteX6" fmla="*/ 493376 w 588244"/>
              <a:gd name="connsiteY6" fmla="*/ 0 h 833513"/>
              <a:gd name="connsiteX7" fmla="*/ 308315 w 588244"/>
              <a:gd name="connsiteY7" fmla="*/ 0 h 833513"/>
              <a:gd name="connsiteX8" fmla="*/ 0 w 588244"/>
              <a:gd name="connsiteY8" fmla="*/ 509092 h 833513"/>
              <a:gd name="connsiteX9" fmla="*/ 0 w 588244"/>
              <a:gd name="connsiteY9" fmla="*/ 653120 h 833513"/>
              <a:gd name="connsiteX10" fmla="*/ 332003 w 588244"/>
              <a:gd name="connsiteY10" fmla="*/ 653120 h 833513"/>
              <a:gd name="connsiteX11" fmla="*/ 332003 w 588244"/>
              <a:gd name="connsiteY11" fmla="*/ 833514 h 833513"/>
              <a:gd name="connsiteX12" fmla="*/ 122672 w 588244"/>
              <a:gd name="connsiteY12" fmla="*/ 524113 h 833513"/>
              <a:gd name="connsiteX13" fmla="*/ 332013 w 588244"/>
              <a:gd name="connsiteY13" fmla="*/ 162830 h 833513"/>
              <a:gd name="connsiteX14" fmla="*/ 332013 w 588244"/>
              <a:gd name="connsiteY14" fmla="*/ 524113 h 833513"/>
              <a:gd name="connsiteX15" fmla="*/ 122672 w 588244"/>
              <a:gd name="connsiteY15" fmla="*/ 524113 h 83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8244" h="833513">
                <a:moveTo>
                  <a:pt x="332013" y="833514"/>
                </a:moveTo>
                <a:lnTo>
                  <a:pt x="493376" y="833514"/>
                </a:lnTo>
                <a:lnTo>
                  <a:pt x="493376" y="653034"/>
                </a:lnTo>
                <a:lnTo>
                  <a:pt x="588245" y="653034"/>
                </a:lnTo>
                <a:lnTo>
                  <a:pt x="588245" y="524123"/>
                </a:lnTo>
                <a:lnTo>
                  <a:pt x="493376" y="524123"/>
                </a:lnTo>
                <a:lnTo>
                  <a:pt x="493376" y="0"/>
                </a:lnTo>
                <a:lnTo>
                  <a:pt x="308315" y="0"/>
                </a:lnTo>
                <a:lnTo>
                  <a:pt x="0" y="509092"/>
                </a:lnTo>
                <a:lnTo>
                  <a:pt x="0" y="653120"/>
                </a:lnTo>
                <a:lnTo>
                  <a:pt x="332003" y="653120"/>
                </a:lnTo>
                <a:lnTo>
                  <a:pt x="332003" y="833514"/>
                </a:lnTo>
                <a:close/>
                <a:moveTo>
                  <a:pt x="122672" y="524113"/>
                </a:moveTo>
                <a:lnTo>
                  <a:pt x="332013" y="162830"/>
                </a:lnTo>
                <a:lnTo>
                  <a:pt x="332013" y="524113"/>
                </a:lnTo>
                <a:lnTo>
                  <a:pt x="122672" y="52411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16" name="Freeform: Shape 130">
            <a:extLst>
              <a:ext uri="{FF2B5EF4-FFF2-40B4-BE49-F238E27FC236}">
                <a16:creationId xmlns:a16="http://schemas.microsoft.com/office/drawing/2014/main" id="{05226B44-A0C9-FC34-1F3B-8E5CC1F2706D}"/>
              </a:ext>
            </a:extLst>
          </p:cNvPr>
          <p:cNvSpPr>
            <a:spLocks noChangeAspect="1"/>
          </p:cNvSpPr>
          <p:nvPr/>
        </p:nvSpPr>
        <p:spPr>
          <a:xfrm>
            <a:off x="2179142" y="2743072"/>
            <a:ext cx="95182" cy="136954"/>
          </a:xfrm>
          <a:custGeom>
            <a:avLst/>
            <a:gdLst>
              <a:gd name="connsiteX0" fmla="*/ 164292 w 1130527"/>
              <a:gd name="connsiteY0" fmla="*/ 1498521 h 1624841"/>
              <a:gd name="connsiteX1" fmla="*/ 547988 w 1130527"/>
              <a:gd name="connsiteY1" fmla="*/ 1624841 h 1624841"/>
              <a:gd name="connsiteX2" fmla="*/ 985767 w 1130527"/>
              <a:gd name="connsiteY2" fmla="*/ 1443304 h 1624841"/>
              <a:gd name="connsiteX3" fmla="*/ 1130527 w 1130527"/>
              <a:gd name="connsiteY3" fmla="*/ 1039806 h 1624841"/>
              <a:gd name="connsiteX4" fmla="*/ 975908 w 1130527"/>
              <a:gd name="connsiteY4" fmla="*/ 638747 h 1624841"/>
              <a:gd name="connsiteX5" fmla="*/ 618159 w 1130527"/>
              <a:gd name="connsiteY5" fmla="*/ 500710 h 1624841"/>
              <a:gd name="connsiteX6" fmla="*/ 444746 w 1130527"/>
              <a:gd name="connsiteY6" fmla="*/ 527742 h 1624841"/>
              <a:gd name="connsiteX7" fmla="*/ 412238 w 1130527"/>
              <a:gd name="connsiteY7" fmla="*/ 542477 h 1624841"/>
              <a:gd name="connsiteX8" fmla="*/ 441584 w 1130527"/>
              <a:gd name="connsiteY8" fmla="*/ 363369 h 1624841"/>
              <a:gd name="connsiteX9" fmla="*/ 466587 w 1130527"/>
              <a:gd name="connsiteY9" fmla="*/ 342138 h 1624841"/>
              <a:gd name="connsiteX10" fmla="*/ 966974 w 1130527"/>
              <a:gd name="connsiteY10" fmla="*/ 342138 h 1624841"/>
              <a:gd name="connsiteX11" fmla="*/ 1070910 w 1130527"/>
              <a:gd name="connsiteY11" fmla="*/ 238173 h 1624841"/>
              <a:gd name="connsiteX12" fmla="*/ 1070910 w 1130527"/>
              <a:gd name="connsiteY12" fmla="*/ 103927 h 1624841"/>
              <a:gd name="connsiteX13" fmla="*/ 966974 w 1130527"/>
              <a:gd name="connsiteY13" fmla="*/ 0 h 1624841"/>
              <a:gd name="connsiteX14" fmla="*/ 251675 w 1130527"/>
              <a:gd name="connsiteY14" fmla="*/ 0 h 1624841"/>
              <a:gd name="connsiteX15" fmla="*/ 140604 w 1130527"/>
              <a:gd name="connsiteY15" fmla="*/ 97812 h 1624841"/>
              <a:gd name="connsiteX16" fmla="*/ 49192 w 1130527"/>
              <a:gd name="connsiteY16" fmla="*/ 817493 h 1624841"/>
              <a:gd name="connsiteX17" fmla="*/ 71347 w 1130527"/>
              <a:gd name="connsiteY17" fmla="*/ 894169 h 1624841"/>
              <a:gd name="connsiteX18" fmla="*/ 143147 w 1130527"/>
              <a:gd name="connsiteY18" fmla="*/ 929316 h 1624841"/>
              <a:gd name="connsiteX19" fmla="*/ 296737 w 1130527"/>
              <a:gd name="connsiteY19" fmla="*/ 936393 h 1624841"/>
              <a:gd name="connsiteX20" fmla="*/ 419258 w 1130527"/>
              <a:gd name="connsiteY20" fmla="*/ 877576 h 1624841"/>
              <a:gd name="connsiteX21" fmla="*/ 472759 w 1130527"/>
              <a:gd name="connsiteY21" fmla="*/ 843648 h 1624841"/>
              <a:gd name="connsiteX22" fmla="*/ 552160 w 1130527"/>
              <a:gd name="connsiteY22" fmla="*/ 832456 h 1624841"/>
              <a:gd name="connsiteX23" fmla="*/ 684281 w 1130527"/>
              <a:gd name="connsiteY23" fmla="*/ 892893 h 1624841"/>
              <a:gd name="connsiteX24" fmla="*/ 730916 w 1130527"/>
              <a:gd name="connsiteY24" fmla="*/ 1063933 h 1624841"/>
              <a:gd name="connsiteX25" fmla="*/ 681852 w 1130527"/>
              <a:gd name="connsiteY25" fmla="*/ 1233469 h 1624841"/>
              <a:gd name="connsiteX26" fmla="*/ 549093 w 1130527"/>
              <a:gd name="connsiteY26" fmla="*/ 1293324 h 1624841"/>
              <a:gd name="connsiteX27" fmla="*/ 435364 w 1130527"/>
              <a:gd name="connsiteY27" fmla="*/ 1254462 h 1624841"/>
              <a:gd name="connsiteX28" fmla="*/ 392064 w 1130527"/>
              <a:gd name="connsiteY28" fmla="*/ 1178366 h 1624841"/>
              <a:gd name="connsiteX29" fmla="*/ 275830 w 1130527"/>
              <a:gd name="connsiteY29" fmla="*/ 1090555 h 1624841"/>
              <a:gd name="connsiteX30" fmla="*/ 97655 w 1130527"/>
              <a:gd name="connsiteY30" fmla="*/ 1090555 h 1624841"/>
              <a:gd name="connsiteX31" fmla="*/ 22056 w 1130527"/>
              <a:gd name="connsiteY31" fmla="*/ 1124884 h 1624841"/>
              <a:gd name="connsiteX32" fmla="*/ 1320 w 1130527"/>
              <a:gd name="connsiteY32" fmla="*/ 1201322 h 1624841"/>
              <a:gd name="connsiteX33" fmla="*/ 164292 w 1130527"/>
              <a:gd name="connsiteY33" fmla="*/ 1498521 h 162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130527" h="1624841">
                <a:moveTo>
                  <a:pt x="164292" y="1498521"/>
                </a:moveTo>
                <a:cubicBezTo>
                  <a:pt x="264714" y="1582388"/>
                  <a:pt x="393854" y="1624841"/>
                  <a:pt x="547988" y="1624841"/>
                </a:cubicBezTo>
                <a:cubicBezTo>
                  <a:pt x="740079" y="1624841"/>
                  <a:pt x="887402" y="1563777"/>
                  <a:pt x="985767" y="1443304"/>
                </a:cubicBezTo>
                <a:cubicBezTo>
                  <a:pt x="1081807" y="1325452"/>
                  <a:pt x="1130527" y="1189673"/>
                  <a:pt x="1130527" y="1039806"/>
                </a:cubicBezTo>
                <a:cubicBezTo>
                  <a:pt x="1130527" y="866394"/>
                  <a:pt x="1078502" y="731425"/>
                  <a:pt x="975908" y="638747"/>
                </a:cubicBezTo>
                <a:cubicBezTo>
                  <a:pt x="874514" y="547164"/>
                  <a:pt x="754233" y="500710"/>
                  <a:pt x="618159" y="500710"/>
                </a:cubicBezTo>
                <a:cubicBezTo>
                  <a:pt x="551179" y="500710"/>
                  <a:pt x="492914" y="509759"/>
                  <a:pt x="444746" y="527742"/>
                </a:cubicBezTo>
                <a:cubicBezTo>
                  <a:pt x="434888" y="531457"/>
                  <a:pt x="424182" y="536267"/>
                  <a:pt x="412238" y="542477"/>
                </a:cubicBezTo>
                <a:lnTo>
                  <a:pt x="441584" y="363369"/>
                </a:lnTo>
                <a:cubicBezTo>
                  <a:pt x="443375" y="352349"/>
                  <a:pt x="455529" y="342138"/>
                  <a:pt x="466587" y="342138"/>
                </a:cubicBezTo>
                <a:lnTo>
                  <a:pt x="966974" y="342138"/>
                </a:lnTo>
                <a:cubicBezTo>
                  <a:pt x="1024286" y="342138"/>
                  <a:pt x="1070910" y="295504"/>
                  <a:pt x="1070910" y="238173"/>
                </a:cubicBezTo>
                <a:lnTo>
                  <a:pt x="1070910" y="103927"/>
                </a:lnTo>
                <a:cubicBezTo>
                  <a:pt x="1070910" y="46625"/>
                  <a:pt x="1024276" y="0"/>
                  <a:pt x="966974" y="0"/>
                </a:cubicBezTo>
                <a:lnTo>
                  <a:pt x="251675" y="0"/>
                </a:lnTo>
                <a:cubicBezTo>
                  <a:pt x="196373" y="0"/>
                  <a:pt x="147624" y="43005"/>
                  <a:pt x="140604" y="97812"/>
                </a:cubicBezTo>
                <a:lnTo>
                  <a:pt x="49192" y="817493"/>
                </a:lnTo>
                <a:cubicBezTo>
                  <a:pt x="45573" y="845687"/>
                  <a:pt x="53488" y="872881"/>
                  <a:pt x="71347" y="894169"/>
                </a:cubicBezTo>
                <a:cubicBezTo>
                  <a:pt x="89207" y="915514"/>
                  <a:pt x="114705" y="927926"/>
                  <a:pt x="143147" y="929316"/>
                </a:cubicBezTo>
                <a:lnTo>
                  <a:pt x="296737" y="936393"/>
                </a:lnTo>
                <a:cubicBezTo>
                  <a:pt x="344677" y="936393"/>
                  <a:pt x="391483" y="905999"/>
                  <a:pt x="419258" y="877576"/>
                </a:cubicBezTo>
                <a:cubicBezTo>
                  <a:pt x="434221" y="862270"/>
                  <a:pt x="451938" y="851135"/>
                  <a:pt x="472759" y="843648"/>
                </a:cubicBezTo>
                <a:cubicBezTo>
                  <a:pt x="494391" y="836228"/>
                  <a:pt x="521042" y="832456"/>
                  <a:pt x="552160" y="832456"/>
                </a:cubicBezTo>
                <a:cubicBezTo>
                  <a:pt x="613463" y="832456"/>
                  <a:pt x="656678" y="852288"/>
                  <a:pt x="684281" y="892893"/>
                </a:cubicBezTo>
                <a:cubicBezTo>
                  <a:pt x="715190" y="938593"/>
                  <a:pt x="730916" y="996020"/>
                  <a:pt x="730916" y="1063933"/>
                </a:cubicBezTo>
                <a:cubicBezTo>
                  <a:pt x="730916" y="1132427"/>
                  <a:pt x="714390" y="1189501"/>
                  <a:pt x="681852" y="1233469"/>
                </a:cubicBezTo>
                <a:cubicBezTo>
                  <a:pt x="651915" y="1273769"/>
                  <a:pt x="608424" y="1293324"/>
                  <a:pt x="549093" y="1293324"/>
                </a:cubicBezTo>
                <a:cubicBezTo>
                  <a:pt x="497353" y="1293324"/>
                  <a:pt x="460187" y="1280674"/>
                  <a:pt x="435364" y="1254462"/>
                </a:cubicBezTo>
                <a:cubicBezTo>
                  <a:pt x="417267" y="1235316"/>
                  <a:pt x="402703" y="1209742"/>
                  <a:pt x="392064" y="1178366"/>
                </a:cubicBezTo>
                <a:cubicBezTo>
                  <a:pt x="374900" y="1127436"/>
                  <a:pt x="326094" y="1090555"/>
                  <a:pt x="275830" y="1090555"/>
                </a:cubicBezTo>
                <a:lnTo>
                  <a:pt x="97655" y="1090555"/>
                </a:lnTo>
                <a:cubicBezTo>
                  <a:pt x="68080" y="1090555"/>
                  <a:pt x="40524" y="1103033"/>
                  <a:pt x="22056" y="1124884"/>
                </a:cubicBezTo>
                <a:cubicBezTo>
                  <a:pt x="4310" y="1145886"/>
                  <a:pt x="-3291" y="1173718"/>
                  <a:pt x="1320" y="1201322"/>
                </a:cubicBezTo>
                <a:cubicBezTo>
                  <a:pt x="22103" y="1325452"/>
                  <a:pt x="76910" y="1425502"/>
                  <a:pt x="164292" y="149852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17" name="Freeform: Shape 138">
            <a:extLst>
              <a:ext uri="{FF2B5EF4-FFF2-40B4-BE49-F238E27FC236}">
                <a16:creationId xmlns:a16="http://schemas.microsoft.com/office/drawing/2014/main" id="{F335A0E3-CC6D-1F86-B88F-8516C28FC4BD}"/>
              </a:ext>
            </a:extLst>
          </p:cNvPr>
          <p:cNvSpPr>
            <a:spLocks noChangeAspect="1"/>
          </p:cNvSpPr>
          <p:nvPr/>
        </p:nvSpPr>
        <p:spPr>
          <a:xfrm>
            <a:off x="4142401" y="1239662"/>
            <a:ext cx="91261" cy="136954"/>
          </a:xfrm>
          <a:custGeom>
            <a:avLst/>
            <a:gdLst>
              <a:gd name="connsiteX0" fmla="*/ 324717 w 579053"/>
              <a:gd name="connsiteY0" fmla="*/ 302238 h 868003"/>
              <a:gd name="connsiteX1" fmla="*/ 232305 w 579053"/>
              <a:gd name="connsiteY1" fmla="*/ 318992 h 868003"/>
              <a:gd name="connsiteX2" fmla="*/ 161172 w 579053"/>
              <a:gd name="connsiteY2" fmla="*/ 372161 h 868003"/>
              <a:gd name="connsiteX3" fmla="*/ 186652 w 579053"/>
              <a:gd name="connsiteY3" fmla="*/ 225381 h 868003"/>
              <a:gd name="connsiteX4" fmla="*/ 301076 w 579053"/>
              <a:gd name="connsiteY4" fmla="*/ 135226 h 868003"/>
              <a:gd name="connsiteX5" fmla="*/ 381410 w 579053"/>
              <a:gd name="connsiteY5" fmla="*/ 174517 h 868003"/>
              <a:gd name="connsiteX6" fmla="*/ 397059 w 579053"/>
              <a:gd name="connsiteY6" fmla="*/ 219018 h 868003"/>
              <a:gd name="connsiteX7" fmla="*/ 561137 w 579053"/>
              <a:gd name="connsiteY7" fmla="*/ 219018 h 868003"/>
              <a:gd name="connsiteX8" fmla="*/ 483127 w 579053"/>
              <a:gd name="connsiteY8" fmla="*/ 59789 h 868003"/>
              <a:gd name="connsiteX9" fmla="*/ 297047 w 579053"/>
              <a:gd name="connsiteY9" fmla="*/ 0 h 868003"/>
              <a:gd name="connsiteX10" fmla="*/ 158077 w 579053"/>
              <a:gd name="connsiteY10" fmla="*/ 36938 h 868003"/>
              <a:gd name="connsiteX11" fmla="*/ 64151 w 579053"/>
              <a:gd name="connsiteY11" fmla="*/ 134607 h 868003"/>
              <a:gd name="connsiteX12" fmla="*/ 8115 w 579053"/>
              <a:gd name="connsiteY12" fmla="*/ 312601 h 868003"/>
              <a:gd name="connsiteX13" fmla="*/ 0 w 579053"/>
              <a:gd name="connsiteY13" fmla="*/ 468687 h 868003"/>
              <a:gd name="connsiteX14" fmla="*/ 58369 w 579053"/>
              <a:gd name="connsiteY14" fmla="*/ 735625 h 868003"/>
              <a:gd name="connsiteX15" fmla="*/ 291846 w 579053"/>
              <a:gd name="connsiteY15" fmla="*/ 868004 h 868003"/>
              <a:gd name="connsiteX16" fmla="*/ 509130 w 579053"/>
              <a:gd name="connsiteY16" fmla="*/ 778393 h 868003"/>
              <a:gd name="connsiteX17" fmla="*/ 579053 w 579053"/>
              <a:gd name="connsiteY17" fmla="*/ 571500 h 868003"/>
              <a:gd name="connsiteX18" fmla="*/ 507663 w 579053"/>
              <a:gd name="connsiteY18" fmla="*/ 377904 h 868003"/>
              <a:gd name="connsiteX19" fmla="*/ 324717 w 579053"/>
              <a:gd name="connsiteY19" fmla="*/ 302238 h 868003"/>
              <a:gd name="connsiteX20" fmla="*/ 380505 w 579053"/>
              <a:gd name="connsiteY20" fmla="*/ 692630 h 868003"/>
              <a:gd name="connsiteX21" fmla="*/ 294132 w 579053"/>
              <a:gd name="connsiteY21" fmla="*/ 733920 h 868003"/>
              <a:gd name="connsiteX22" fmla="*/ 201720 w 579053"/>
              <a:gd name="connsiteY22" fmla="*/ 691210 h 868003"/>
              <a:gd name="connsiteX23" fmla="*/ 165268 w 579053"/>
              <a:gd name="connsiteY23" fmla="*/ 580825 h 868003"/>
              <a:gd name="connsiteX24" fmla="*/ 213817 w 579053"/>
              <a:gd name="connsiteY24" fmla="*/ 459467 h 868003"/>
              <a:gd name="connsiteX25" fmla="*/ 288360 w 579053"/>
              <a:gd name="connsiteY25" fmla="*/ 434045 h 868003"/>
              <a:gd name="connsiteX26" fmla="*/ 376247 w 579053"/>
              <a:gd name="connsiteY26" fmla="*/ 473031 h 868003"/>
              <a:gd name="connsiteX27" fmla="*/ 412080 w 579053"/>
              <a:gd name="connsiteY27" fmla="*/ 585454 h 868003"/>
              <a:gd name="connsiteX28" fmla="*/ 380505 w 579053"/>
              <a:gd name="connsiteY28" fmla="*/ 692630 h 86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9053" h="868003">
                <a:moveTo>
                  <a:pt x="324717" y="302238"/>
                </a:moveTo>
                <a:cubicBezTo>
                  <a:pt x="290046" y="302238"/>
                  <a:pt x="259280" y="307838"/>
                  <a:pt x="232305" y="318992"/>
                </a:cubicBezTo>
                <a:cubicBezTo>
                  <a:pt x="205273" y="330156"/>
                  <a:pt x="181623" y="347891"/>
                  <a:pt x="161172" y="372161"/>
                </a:cubicBezTo>
                <a:cubicBezTo>
                  <a:pt x="165840" y="307439"/>
                  <a:pt x="174288" y="258489"/>
                  <a:pt x="186652" y="225381"/>
                </a:cubicBezTo>
                <a:cubicBezTo>
                  <a:pt x="209369" y="165268"/>
                  <a:pt x="247507" y="135226"/>
                  <a:pt x="301076" y="135226"/>
                </a:cubicBezTo>
                <a:cubicBezTo>
                  <a:pt x="336909" y="135226"/>
                  <a:pt x="363664" y="148342"/>
                  <a:pt x="381410" y="174517"/>
                </a:cubicBezTo>
                <a:cubicBezTo>
                  <a:pt x="391859" y="190652"/>
                  <a:pt x="397059" y="205502"/>
                  <a:pt x="397059" y="219018"/>
                </a:cubicBezTo>
                <a:lnTo>
                  <a:pt x="561137" y="219018"/>
                </a:lnTo>
                <a:cubicBezTo>
                  <a:pt x="555365" y="152743"/>
                  <a:pt x="529361" y="99660"/>
                  <a:pt x="483127" y="59789"/>
                </a:cubicBezTo>
                <a:cubicBezTo>
                  <a:pt x="436893" y="19907"/>
                  <a:pt x="374885" y="0"/>
                  <a:pt x="297047" y="0"/>
                </a:cubicBezTo>
                <a:cubicBezTo>
                  <a:pt x="243078" y="0"/>
                  <a:pt x="196758" y="12316"/>
                  <a:pt x="158077" y="36938"/>
                </a:cubicBezTo>
                <a:cubicBezTo>
                  <a:pt x="119272" y="61617"/>
                  <a:pt x="88030" y="94155"/>
                  <a:pt x="64151" y="134607"/>
                </a:cubicBezTo>
                <a:cubicBezTo>
                  <a:pt x="36414" y="181994"/>
                  <a:pt x="17716" y="241335"/>
                  <a:pt x="8115" y="312601"/>
                </a:cubicBezTo>
                <a:cubicBezTo>
                  <a:pt x="2743" y="352701"/>
                  <a:pt x="0" y="404708"/>
                  <a:pt x="0" y="468687"/>
                </a:cubicBezTo>
                <a:cubicBezTo>
                  <a:pt x="0" y="577682"/>
                  <a:pt x="19488" y="666683"/>
                  <a:pt x="58369" y="735625"/>
                </a:cubicBezTo>
                <a:cubicBezTo>
                  <a:pt x="108471" y="823865"/>
                  <a:pt x="186261" y="868004"/>
                  <a:pt x="291846" y="868004"/>
                </a:cubicBezTo>
                <a:cubicBezTo>
                  <a:pt x="390077" y="868004"/>
                  <a:pt x="462505" y="838133"/>
                  <a:pt x="509130" y="778393"/>
                </a:cubicBezTo>
                <a:cubicBezTo>
                  <a:pt x="555727" y="718642"/>
                  <a:pt x="579053" y="649691"/>
                  <a:pt x="579053" y="571500"/>
                </a:cubicBezTo>
                <a:cubicBezTo>
                  <a:pt x="579053" y="492900"/>
                  <a:pt x="555279" y="428358"/>
                  <a:pt x="507663" y="377904"/>
                </a:cubicBezTo>
                <a:cubicBezTo>
                  <a:pt x="460086" y="327527"/>
                  <a:pt x="399136" y="302238"/>
                  <a:pt x="324717" y="302238"/>
                </a:cubicBezTo>
                <a:close/>
                <a:moveTo>
                  <a:pt x="380505" y="692630"/>
                </a:moveTo>
                <a:cubicBezTo>
                  <a:pt x="359521" y="720147"/>
                  <a:pt x="330708" y="733920"/>
                  <a:pt x="294132" y="733920"/>
                </a:cubicBezTo>
                <a:cubicBezTo>
                  <a:pt x="256794" y="733920"/>
                  <a:pt x="225942" y="719700"/>
                  <a:pt x="201720" y="691210"/>
                </a:cubicBezTo>
                <a:cubicBezTo>
                  <a:pt x="177441" y="662711"/>
                  <a:pt x="165268" y="625907"/>
                  <a:pt x="165268" y="580825"/>
                </a:cubicBezTo>
                <a:cubicBezTo>
                  <a:pt x="165268" y="524999"/>
                  <a:pt x="181442" y="484499"/>
                  <a:pt x="213817" y="459467"/>
                </a:cubicBezTo>
                <a:cubicBezTo>
                  <a:pt x="235372" y="442494"/>
                  <a:pt x="260223" y="434045"/>
                  <a:pt x="288360" y="434045"/>
                </a:cubicBezTo>
                <a:cubicBezTo>
                  <a:pt x="323078" y="434045"/>
                  <a:pt x="352330" y="447018"/>
                  <a:pt x="376247" y="473031"/>
                </a:cubicBezTo>
                <a:cubicBezTo>
                  <a:pt x="400126" y="499034"/>
                  <a:pt x="412080" y="536553"/>
                  <a:pt x="412080" y="585454"/>
                </a:cubicBezTo>
                <a:cubicBezTo>
                  <a:pt x="411985" y="629374"/>
                  <a:pt x="401536" y="665112"/>
                  <a:pt x="380505" y="692630"/>
                </a:cubicBezTo>
                <a:close/>
              </a:path>
            </a:pathLst>
          </a:custGeom>
          <a:solidFill>
            <a:srgbClr val="47371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sp>
        <p:nvSpPr>
          <p:cNvPr id="118" name="Freeform: Shape 144">
            <a:extLst>
              <a:ext uri="{FF2B5EF4-FFF2-40B4-BE49-F238E27FC236}">
                <a16:creationId xmlns:a16="http://schemas.microsoft.com/office/drawing/2014/main" id="{C5B1DA87-BE34-888F-BDB4-270891C05864}"/>
              </a:ext>
            </a:extLst>
          </p:cNvPr>
          <p:cNvSpPr>
            <a:spLocks noChangeAspect="1"/>
          </p:cNvSpPr>
          <p:nvPr/>
        </p:nvSpPr>
        <p:spPr>
          <a:xfrm>
            <a:off x="6738596" y="4640826"/>
            <a:ext cx="95102" cy="136954"/>
          </a:xfrm>
          <a:custGeom>
            <a:avLst/>
            <a:gdLst>
              <a:gd name="connsiteX0" fmla="*/ 480060 w 1431607"/>
              <a:gd name="connsiteY0" fmla="*/ 1729740 h 2059304"/>
              <a:gd name="connsiteX1" fmla="*/ 1208723 w 1431607"/>
              <a:gd name="connsiteY1" fmla="*/ 1729740 h 2059304"/>
              <a:gd name="connsiteX2" fmla="*/ 1374457 w 1431607"/>
              <a:gd name="connsiteY2" fmla="*/ 1774507 h 2059304"/>
              <a:gd name="connsiteX3" fmla="*/ 1431607 w 1431607"/>
              <a:gd name="connsiteY3" fmla="*/ 1895475 h 2059304"/>
              <a:gd name="connsiteX4" fmla="*/ 1385888 w 1431607"/>
              <a:gd name="connsiteY4" fmla="*/ 2011680 h 2059304"/>
              <a:gd name="connsiteX5" fmla="*/ 1248728 w 1431607"/>
              <a:gd name="connsiteY5" fmla="*/ 2059305 h 2059304"/>
              <a:gd name="connsiteX6" fmla="*/ 221933 w 1431607"/>
              <a:gd name="connsiteY6" fmla="*/ 2059305 h 2059304"/>
              <a:gd name="connsiteX7" fmla="*/ 59055 w 1431607"/>
              <a:gd name="connsiteY7" fmla="*/ 2001203 h 2059304"/>
              <a:gd name="connsiteX8" fmla="*/ 0 w 1431607"/>
              <a:gd name="connsiteY8" fmla="*/ 1864995 h 2059304"/>
              <a:gd name="connsiteX9" fmla="*/ 38100 w 1431607"/>
              <a:gd name="connsiteY9" fmla="*/ 1731645 h 2059304"/>
              <a:gd name="connsiteX10" fmla="*/ 120015 w 1431607"/>
              <a:gd name="connsiteY10" fmla="*/ 1601153 h 2059304"/>
              <a:gd name="connsiteX11" fmla="*/ 455295 w 1431607"/>
              <a:gd name="connsiteY11" fmla="*/ 1271588 h 2059304"/>
              <a:gd name="connsiteX12" fmla="*/ 668655 w 1431607"/>
              <a:gd name="connsiteY12" fmla="*/ 1090613 h 2059304"/>
              <a:gd name="connsiteX13" fmla="*/ 859155 w 1431607"/>
              <a:gd name="connsiteY13" fmla="*/ 927735 h 2059304"/>
              <a:gd name="connsiteX14" fmla="*/ 975360 w 1431607"/>
              <a:gd name="connsiteY14" fmla="*/ 760095 h 2059304"/>
              <a:gd name="connsiteX15" fmla="*/ 1015365 w 1431607"/>
              <a:gd name="connsiteY15" fmla="*/ 591502 h 2059304"/>
              <a:gd name="connsiteX16" fmla="*/ 972503 w 1431607"/>
              <a:gd name="connsiteY16" fmla="*/ 431482 h 2059304"/>
              <a:gd name="connsiteX17" fmla="*/ 856297 w 1431607"/>
              <a:gd name="connsiteY17" fmla="*/ 321945 h 2059304"/>
              <a:gd name="connsiteX18" fmla="*/ 696278 w 1431607"/>
              <a:gd name="connsiteY18" fmla="*/ 282892 h 2059304"/>
              <a:gd name="connsiteX19" fmla="*/ 408622 w 1431607"/>
              <a:gd name="connsiteY19" fmla="*/ 442913 h 2059304"/>
              <a:gd name="connsiteX20" fmla="*/ 361950 w 1431607"/>
              <a:gd name="connsiteY20" fmla="*/ 557213 h 2059304"/>
              <a:gd name="connsiteX21" fmla="*/ 287655 w 1431607"/>
              <a:gd name="connsiteY21" fmla="*/ 701040 h 2059304"/>
              <a:gd name="connsiteX22" fmla="*/ 166688 w 1431607"/>
              <a:gd name="connsiteY22" fmla="*/ 751522 h 2059304"/>
              <a:gd name="connsiteX23" fmla="*/ 50483 w 1431607"/>
              <a:gd name="connsiteY23" fmla="*/ 705802 h 2059304"/>
              <a:gd name="connsiteX24" fmla="*/ 4763 w 1431607"/>
              <a:gd name="connsiteY24" fmla="*/ 580072 h 2059304"/>
              <a:gd name="connsiteX25" fmla="*/ 47625 w 1431607"/>
              <a:gd name="connsiteY25" fmla="*/ 379095 h 2059304"/>
              <a:gd name="connsiteX26" fmla="*/ 176213 w 1431607"/>
              <a:gd name="connsiteY26" fmla="*/ 189547 h 2059304"/>
              <a:gd name="connsiteX27" fmla="*/ 394335 w 1431607"/>
              <a:gd name="connsiteY27" fmla="*/ 52388 h 2059304"/>
              <a:gd name="connsiteX28" fmla="*/ 702945 w 1431607"/>
              <a:gd name="connsiteY28" fmla="*/ 0 h 2059304"/>
              <a:gd name="connsiteX29" fmla="*/ 1066800 w 1431607"/>
              <a:gd name="connsiteY29" fmla="*/ 66675 h 2059304"/>
              <a:gd name="connsiteX30" fmla="*/ 1238250 w 1431607"/>
              <a:gd name="connsiteY30" fmla="*/ 189547 h 2059304"/>
              <a:gd name="connsiteX31" fmla="*/ 1353503 w 1431607"/>
              <a:gd name="connsiteY31" fmla="*/ 370522 h 2059304"/>
              <a:gd name="connsiteX32" fmla="*/ 1394460 w 1431607"/>
              <a:gd name="connsiteY32" fmla="*/ 582930 h 2059304"/>
              <a:gd name="connsiteX33" fmla="*/ 1308735 w 1431607"/>
              <a:gd name="connsiteY33" fmla="*/ 897255 h 2059304"/>
              <a:gd name="connsiteX34" fmla="*/ 1133475 w 1431607"/>
              <a:gd name="connsiteY34" fmla="*/ 1119188 h 2059304"/>
              <a:gd name="connsiteX35" fmla="*/ 834390 w 1431607"/>
              <a:gd name="connsiteY35" fmla="*/ 1370648 h 2059304"/>
              <a:gd name="connsiteX36" fmla="*/ 546735 w 1431607"/>
              <a:gd name="connsiteY36" fmla="*/ 1637348 h 2059304"/>
              <a:gd name="connsiteX37" fmla="*/ 480060 w 1431607"/>
              <a:gd name="connsiteY37" fmla="*/ 1729740 h 205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31607" h="2059304">
                <a:moveTo>
                  <a:pt x="480060" y="1729740"/>
                </a:moveTo>
                <a:lnTo>
                  <a:pt x="1208723" y="1729740"/>
                </a:lnTo>
                <a:cubicBezTo>
                  <a:pt x="1281113" y="1729740"/>
                  <a:pt x="1336357" y="1744980"/>
                  <a:pt x="1374457" y="1774507"/>
                </a:cubicBezTo>
                <a:cubicBezTo>
                  <a:pt x="1412557" y="1804035"/>
                  <a:pt x="1431607" y="1844992"/>
                  <a:pt x="1431607" y="1895475"/>
                </a:cubicBezTo>
                <a:cubicBezTo>
                  <a:pt x="1431607" y="1941195"/>
                  <a:pt x="1416368" y="1979295"/>
                  <a:pt x="1385888" y="2011680"/>
                </a:cubicBezTo>
                <a:cubicBezTo>
                  <a:pt x="1355407" y="2043113"/>
                  <a:pt x="1309688" y="2059305"/>
                  <a:pt x="1248728" y="2059305"/>
                </a:cubicBezTo>
                <a:lnTo>
                  <a:pt x="221933" y="2059305"/>
                </a:lnTo>
                <a:cubicBezTo>
                  <a:pt x="152400" y="2059305"/>
                  <a:pt x="98108" y="2040255"/>
                  <a:pt x="59055" y="2001203"/>
                </a:cubicBezTo>
                <a:cubicBezTo>
                  <a:pt x="20003" y="1962150"/>
                  <a:pt x="0" y="1917382"/>
                  <a:pt x="0" y="1864995"/>
                </a:cubicBezTo>
                <a:cubicBezTo>
                  <a:pt x="0" y="1831657"/>
                  <a:pt x="12383" y="1786890"/>
                  <a:pt x="38100" y="1731645"/>
                </a:cubicBezTo>
                <a:cubicBezTo>
                  <a:pt x="63817" y="1676400"/>
                  <a:pt x="90488" y="1632585"/>
                  <a:pt x="120015" y="1601153"/>
                </a:cubicBezTo>
                <a:cubicBezTo>
                  <a:pt x="243840" y="1472565"/>
                  <a:pt x="355283" y="1363028"/>
                  <a:pt x="455295" y="1271588"/>
                </a:cubicBezTo>
                <a:cubicBezTo>
                  <a:pt x="554355" y="1180148"/>
                  <a:pt x="625793" y="1120140"/>
                  <a:pt x="668655" y="1090613"/>
                </a:cubicBezTo>
                <a:cubicBezTo>
                  <a:pt x="744855" y="1036320"/>
                  <a:pt x="808672" y="982027"/>
                  <a:pt x="859155" y="927735"/>
                </a:cubicBezTo>
                <a:cubicBezTo>
                  <a:pt x="909638" y="873443"/>
                  <a:pt x="948690" y="817245"/>
                  <a:pt x="975360" y="760095"/>
                </a:cubicBezTo>
                <a:cubicBezTo>
                  <a:pt x="1002030" y="702945"/>
                  <a:pt x="1015365" y="646747"/>
                  <a:pt x="1015365" y="591502"/>
                </a:cubicBezTo>
                <a:cubicBezTo>
                  <a:pt x="1015365" y="532447"/>
                  <a:pt x="1001078" y="479107"/>
                  <a:pt x="972503" y="431482"/>
                </a:cubicBezTo>
                <a:cubicBezTo>
                  <a:pt x="943928" y="384810"/>
                  <a:pt x="905828" y="347663"/>
                  <a:pt x="856297" y="321945"/>
                </a:cubicBezTo>
                <a:cubicBezTo>
                  <a:pt x="807720" y="296227"/>
                  <a:pt x="754380" y="282892"/>
                  <a:pt x="696278" y="282892"/>
                </a:cubicBezTo>
                <a:cubicBezTo>
                  <a:pt x="574358" y="282892"/>
                  <a:pt x="478155" y="336232"/>
                  <a:pt x="408622" y="442913"/>
                </a:cubicBezTo>
                <a:cubicBezTo>
                  <a:pt x="399097" y="457200"/>
                  <a:pt x="383858" y="495300"/>
                  <a:pt x="361950" y="557213"/>
                </a:cubicBezTo>
                <a:cubicBezTo>
                  <a:pt x="340042" y="619125"/>
                  <a:pt x="315278" y="667702"/>
                  <a:pt x="287655" y="701040"/>
                </a:cubicBezTo>
                <a:cubicBezTo>
                  <a:pt x="260033" y="734377"/>
                  <a:pt x="220028" y="751522"/>
                  <a:pt x="166688" y="751522"/>
                </a:cubicBezTo>
                <a:cubicBezTo>
                  <a:pt x="120015" y="751522"/>
                  <a:pt x="81915" y="736282"/>
                  <a:pt x="50483" y="705802"/>
                </a:cubicBezTo>
                <a:cubicBezTo>
                  <a:pt x="19050" y="675322"/>
                  <a:pt x="4763" y="633413"/>
                  <a:pt x="4763" y="580072"/>
                </a:cubicBezTo>
                <a:cubicBezTo>
                  <a:pt x="4763" y="516255"/>
                  <a:pt x="19050" y="448627"/>
                  <a:pt x="47625" y="379095"/>
                </a:cubicBezTo>
                <a:cubicBezTo>
                  <a:pt x="76200" y="309563"/>
                  <a:pt x="119063" y="245745"/>
                  <a:pt x="176213" y="189547"/>
                </a:cubicBezTo>
                <a:cubicBezTo>
                  <a:pt x="233363" y="132397"/>
                  <a:pt x="305753" y="86677"/>
                  <a:pt x="394335" y="52388"/>
                </a:cubicBezTo>
                <a:cubicBezTo>
                  <a:pt x="482917" y="18097"/>
                  <a:pt x="584835" y="0"/>
                  <a:pt x="702945" y="0"/>
                </a:cubicBezTo>
                <a:cubicBezTo>
                  <a:pt x="844868" y="0"/>
                  <a:pt x="966788" y="21907"/>
                  <a:pt x="1066800" y="66675"/>
                </a:cubicBezTo>
                <a:cubicBezTo>
                  <a:pt x="1131570" y="96202"/>
                  <a:pt x="1188720" y="137160"/>
                  <a:pt x="1238250" y="189547"/>
                </a:cubicBezTo>
                <a:cubicBezTo>
                  <a:pt x="1287780" y="241935"/>
                  <a:pt x="1325880" y="301942"/>
                  <a:pt x="1353503" y="370522"/>
                </a:cubicBezTo>
                <a:cubicBezTo>
                  <a:pt x="1381125" y="439102"/>
                  <a:pt x="1394460" y="509588"/>
                  <a:pt x="1394460" y="582930"/>
                </a:cubicBezTo>
                <a:cubicBezTo>
                  <a:pt x="1394460" y="698182"/>
                  <a:pt x="1365885" y="802957"/>
                  <a:pt x="1308735" y="897255"/>
                </a:cubicBezTo>
                <a:cubicBezTo>
                  <a:pt x="1251585" y="991552"/>
                  <a:pt x="1193482" y="1065848"/>
                  <a:pt x="1133475" y="1119188"/>
                </a:cubicBezTo>
                <a:cubicBezTo>
                  <a:pt x="1073468" y="1172528"/>
                  <a:pt x="974407" y="1256348"/>
                  <a:pt x="834390" y="1370648"/>
                </a:cubicBezTo>
                <a:cubicBezTo>
                  <a:pt x="694372" y="1484948"/>
                  <a:pt x="598170" y="1573530"/>
                  <a:pt x="546735" y="1637348"/>
                </a:cubicBezTo>
                <a:cubicBezTo>
                  <a:pt x="526733" y="1664970"/>
                  <a:pt x="503872" y="1694498"/>
                  <a:pt x="480060" y="1729740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 Condensed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D88048-67BA-876D-521F-981B2B37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811" y="3457189"/>
            <a:ext cx="789511" cy="66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Oval 171">
            <a:extLst>
              <a:ext uri="{FF2B5EF4-FFF2-40B4-BE49-F238E27FC236}">
                <a16:creationId xmlns:a16="http://schemas.microsoft.com/office/drawing/2014/main" id="{06591435-E511-E278-2CC8-2255388F823A}"/>
              </a:ext>
            </a:extLst>
          </p:cNvPr>
          <p:cNvSpPr/>
          <p:nvPr/>
        </p:nvSpPr>
        <p:spPr>
          <a:xfrm>
            <a:off x="4627972" y="2622727"/>
            <a:ext cx="753815" cy="7538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cumin Pro Condensed" panose="020B060402020202020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640DB96-F5B2-7C65-2F3A-0844709D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907" y="2736836"/>
            <a:ext cx="539298" cy="53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24EC2D36-D4AD-6BBA-D370-058FD0D2A640}"/>
              </a:ext>
            </a:extLst>
          </p:cNvPr>
          <p:cNvSpPr txBox="1"/>
          <p:nvPr/>
        </p:nvSpPr>
        <p:spPr>
          <a:xfrm>
            <a:off x="4570050" y="1844850"/>
            <a:ext cx="18340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78%</a:t>
            </a:r>
            <a:r>
              <a:rPr lang="en-US" sz="1100" b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White; </a:t>
            </a:r>
            <a:r>
              <a:rPr lang="en-US" sz="1200" b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7%</a:t>
            </a:r>
            <a:r>
              <a:rPr lang="en-US" sz="1400" b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Asian; </a:t>
            </a:r>
            <a:r>
              <a:rPr lang="en-US" sz="1200" b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5%</a:t>
            </a:r>
            <a:r>
              <a:rPr lang="en-US" sz="1100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Black; </a:t>
            </a:r>
            <a:r>
              <a:rPr lang="en-US" sz="1200" b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4%</a:t>
            </a:r>
            <a:r>
              <a:rPr lang="en-US" sz="1100" b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Latino;</a:t>
            </a:r>
          </a:p>
          <a:p>
            <a:r>
              <a:rPr lang="en-US" sz="1200" b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6%</a:t>
            </a:r>
            <a:r>
              <a:rPr lang="en-US" sz="1100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Other races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47F9D8E-2F5B-5974-AC11-AE87BFDC6588}"/>
              </a:ext>
            </a:extLst>
          </p:cNvPr>
          <p:cNvSpPr/>
          <p:nvPr/>
        </p:nvSpPr>
        <p:spPr>
          <a:xfrm>
            <a:off x="5105237" y="3407476"/>
            <a:ext cx="753815" cy="7538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cumin Pro Condensed" panose="020B060402020202020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1662D12-50D9-B5A3-7A78-7783FE54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42" y="3455845"/>
            <a:ext cx="628846" cy="62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688CFC3A-DC46-B659-A192-D9D1750D3FB1}"/>
              </a:ext>
            </a:extLst>
          </p:cNvPr>
          <p:cNvSpPr txBox="1"/>
          <p:nvPr/>
        </p:nvSpPr>
        <p:spPr>
          <a:xfrm>
            <a:off x="5988277" y="3412212"/>
            <a:ext cx="12136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30.4 years</a:t>
            </a:r>
          </a:p>
          <a:p>
            <a:r>
              <a:rPr lang="en-US" sz="1100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&lt; 37.3 years</a:t>
            </a:r>
          </a:p>
          <a:p>
            <a:r>
              <a:rPr lang="en-US" sz="1100" i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Median age of State of Indiana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66922A1-24C2-D7F7-E494-1DBB4EB38A22}"/>
              </a:ext>
            </a:extLst>
          </p:cNvPr>
          <p:cNvSpPr/>
          <p:nvPr/>
        </p:nvSpPr>
        <p:spPr>
          <a:xfrm>
            <a:off x="5940945" y="2965769"/>
            <a:ext cx="1177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b="1" i="1">
                <a:solidFill>
                  <a:prstClr val="white"/>
                </a:solidFill>
                <a:latin typeface="Acumin Pro Condensed" panose="020B0604020202020204" charset="0"/>
                <a:cs typeface="Calibri" pitchFamily="34" charset="0"/>
              </a:rPr>
              <a:t>Median Age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50C712AA-34EA-2118-1AF9-DBF2ED020130}"/>
              </a:ext>
            </a:extLst>
          </p:cNvPr>
          <p:cNvSpPr/>
          <p:nvPr/>
        </p:nvSpPr>
        <p:spPr>
          <a:xfrm>
            <a:off x="4623949" y="4227980"/>
            <a:ext cx="753815" cy="7538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cumin Pro Condensed" panose="020B060402020202020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E442C32-C87A-636E-0224-E86199F3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13" y="4300678"/>
            <a:ext cx="539496" cy="5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930EE2E4-C17E-6174-4795-F6E7CF07DCA4}"/>
              </a:ext>
            </a:extLst>
          </p:cNvPr>
          <p:cNvSpPr/>
          <p:nvPr/>
        </p:nvSpPr>
        <p:spPr>
          <a:xfrm>
            <a:off x="5285205" y="4709351"/>
            <a:ext cx="1177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b="1" i="1">
                <a:solidFill>
                  <a:prstClr val="white"/>
                </a:solidFill>
                <a:latin typeface="Acumin Pro Condensed" panose="020B0604020202020204" charset="0"/>
                <a:cs typeface="Calibri" pitchFamily="34" charset="0"/>
              </a:rPr>
              <a:t>Income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AB5CD45-4685-AF1E-3929-E4A27A33D18B}"/>
              </a:ext>
            </a:extLst>
          </p:cNvPr>
          <p:cNvSpPr txBox="1"/>
          <p:nvPr/>
        </p:nvSpPr>
        <p:spPr>
          <a:xfrm>
            <a:off x="4585501" y="5034679"/>
            <a:ext cx="1527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$54,490</a:t>
            </a:r>
          </a:p>
          <a:p>
            <a:r>
              <a:rPr lang="en-US" sz="1100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&gt; $52,969</a:t>
            </a:r>
          </a:p>
          <a:p>
            <a:r>
              <a:rPr lang="en-US" sz="1100" i="1">
                <a:solidFill>
                  <a:schemeClr val="bg1"/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Median household income of State of Indiana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711F9B5-ED9B-4D03-A5B5-ED0D3C44F866}"/>
              </a:ext>
            </a:extLst>
          </p:cNvPr>
          <p:cNvSpPr/>
          <p:nvPr/>
        </p:nvSpPr>
        <p:spPr>
          <a:xfrm>
            <a:off x="3694738" y="2629577"/>
            <a:ext cx="753815" cy="753815"/>
          </a:xfrm>
          <a:prstGeom prst="ellipse">
            <a:avLst/>
          </a:prstGeom>
          <a:solidFill>
            <a:srgbClr val="F9F6F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cumin Pro Condensed" panose="020B0604020202020204" charset="0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BA3780DB-0D44-1A73-CE1A-7E5FB1C8E801}"/>
              </a:ext>
            </a:extLst>
          </p:cNvPr>
          <p:cNvSpPr/>
          <p:nvPr/>
        </p:nvSpPr>
        <p:spPr>
          <a:xfrm>
            <a:off x="3174194" y="3412212"/>
            <a:ext cx="753815" cy="7538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cumin Pro Condensed" panose="020B0604020202020204" charset="0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A682A46C-76A7-02F2-F49E-7233A3889B05}"/>
              </a:ext>
            </a:extLst>
          </p:cNvPr>
          <p:cNvSpPr/>
          <p:nvPr/>
        </p:nvSpPr>
        <p:spPr>
          <a:xfrm>
            <a:off x="3690114" y="4183453"/>
            <a:ext cx="753815" cy="7538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cumin Pro Condensed" panose="020B0604020202020204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6F9D2F5-25DA-E8D9-4D6E-8987718C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15" y="4289401"/>
            <a:ext cx="539496" cy="5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50D9285-B141-1233-9377-22A0893FE3D8}"/>
              </a:ext>
            </a:extLst>
          </p:cNvPr>
          <p:cNvSpPr/>
          <p:nvPr/>
        </p:nvSpPr>
        <p:spPr>
          <a:xfrm>
            <a:off x="2773362" y="4712395"/>
            <a:ext cx="1177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b="1" i="1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cs typeface="Calibri" pitchFamily="34" charset="0"/>
              </a:rPr>
              <a:t>Education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9DF7BE58-05F2-7CCC-D49D-F0BEABAAB570}"/>
              </a:ext>
            </a:extLst>
          </p:cNvPr>
          <p:cNvSpPr txBox="1"/>
          <p:nvPr/>
        </p:nvSpPr>
        <p:spPr>
          <a:xfrm>
            <a:off x="2797485" y="5018182"/>
            <a:ext cx="15969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40.3% </a:t>
            </a:r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of adults have a bachelor’s degree or higher</a:t>
            </a:r>
            <a:r>
              <a:rPr lang="en-US" sz="1100" b="1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&gt; 29.4% in</a:t>
            </a:r>
            <a:r>
              <a:rPr lang="en-US" sz="1100" i="1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State of Indiana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06D958C-C315-B7D2-5C7F-C0D7DAA16A4C}"/>
              </a:ext>
            </a:extLst>
          </p:cNvPr>
          <p:cNvSpPr/>
          <p:nvPr/>
        </p:nvSpPr>
        <p:spPr>
          <a:xfrm>
            <a:off x="1952342" y="2953943"/>
            <a:ext cx="1326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b="1" i="1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cs typeface="Calibri" pitchFamily="34" charset="0"/>
              </a:rPr>
              <a:t>Occupation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1F1B9529-7AEF-3B39-199C-17DEEDC8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92" y="3508118"/>
            <a:ext cx="539496" cy="5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4B124809-4349-0C1E-38A7-BAC544CB6065}"/>
              </a:ext>
            </a:extLst>
          </p:cNvPr>
          <p:cNvSpPr txBox="1"/>
          <p:nvPr/>
        </p:nvSpPr>
        <p:spPr>
          <a:xfrm>
            <a:off x="1975071" y="3411047"/>
            <a:ext cx="12958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Management, sales, education, training, and library positions</a:t>
            </a:r>
            <a:endParaRPr lang="en-US" sz="1100" i="1">
              <a:solidFill>
                <a:schemeClr val="accent3">
                  <a:lumMod val="50000"/>
                </a:schemeClr>
              </a:solidFill>
              <a:latin typeface="Acumin Pro Condensed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B325E679-10E1-1F3C-B29A-3AAFC2878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30" y="2738472"/>
            <a:ext cx="539496" cy="5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1220935F-EB1C-0B19-9520-5C92BED9516F}"/>
              </a:ext>
            </a:extLst>
          </p:cNvPr>
          <p:cNvSpPr/>
          <p:nvPr/>
        </p:nvSpPr>
        <p:spPr>
          <a:xfrm>
            <a:off x="3244248" y="1436002"/>
            <a:ext cx="1177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b="1" i="1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cs typeface="Calibri" pitchFamily="34" charset="0"/>
              </a:rPr>
              <a:t>Poverty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720BA7AF-75D6-FEBB-7D20-33FD44CD1130}"/>
              </a:ext>
            </a:extLst>
          </p:cNvPr>
          <p:cNvSpPr txBox="1"/>
          <p:nvPr/>
        </p:nvSpPr>
        <p:spPr>
          <a:xfrm>
            <a:off x="3087275" y="1754128"/>
            <a:ext cx="13526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10.1%</a:t>
            </a:r>
          </a:p>
          <a:p>
            <a:pPr algn="ctr"/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&lt; 10.7% </a:t>
            </a:r>
            <a:r>
              <a:rPr lang="en-US" sz="1100" i="1">
                <a:solidFill>
                  <a:schemeClr val="accent3">
                    <a:lumMod val="50000"/>
                  </a:schemeClr>
                </a:solidFill>
                <a:latin typeface="Acumin Pro Condensed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Poverty rate of State of Indiana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6297892F-4A01-E7C9-6737-CDB621A75AD9}"/>
              </a:ext>
            </a:extLst>
          </p:cNvPr>
          <p:cNvSpPr txBox="1"/>
          <p:nvPr/>
        </p:nvSpPr>
        <p:spPr>
          <a:xfrm>
            <a:off x="-7121" y="6589580"/>
            <a:ext cx="4704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>
                <a:solidFill>
                  <a:schemeClr val="tx2">
                    <a:lumMod val="60000"/>
                    <a:lumOff val="40000"/>
                  </a:schemeClr>
                </a:solidFill>
                <a:latin typeface="Acumin Pro Condensed" panose="020B0604020202020204" charset="0"/>
              </a:rPr>
              <a:t>Source: United States Census Bureau </a:t>
            </a:r>
            <a:r>
              <a:rPr lang="en-US" sz="1100" i="1">
                <a:solidFill>
                  <a:schemeClr val="tx2">
                    <a:lumMod val="60000"/>
                    <a:lumOff val="40000"/>
                  </a:schemeClr>
                </a:solidFill>
                <a:latin typeface="Acumin Pro Condensed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100" i="1">
              <a:solidFill>
                <a:schemeClr val="tx2">
                  <a:lumMod val="60000"/>
                  <a:lumOff val="40000"/>
                </a:schemeClr>
              </a:solidFill>
              <a:latin typeface="Acumin Pr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127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23-645083-Purdue-Brand-Standard-20231110" id="{024EC66F-65B0-D145-A2AD-C5B9CB507881}" vid="{1373FE54-9919-EE45-9A9F-A53BC812EC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4" ma:contentTypeDescription="Create a new document." ma:contentTypeScope="" ma:versionID="525164dac9297210c095a5bd80287f9a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47e49e78aff16fc85174c3b1ac7b7e79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DE0D6C-581B-4814-98E7-EF172D5D46A1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37af3f4b-4b66-46f9-8456-831d9bc3e737"/>
    <ds:schemaRef ds:uri="http://purl.org/dc/terms/"/>
    <ds:schemaRef ds:uri="http://schemas.microsoft.com/office/infopath/2007/PartnerControls"/>
    <ds:schemaRef ds:uri="d6656b4d-3fa0-4709-acfb-d5e813445d1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6A8C5D-5127-41B0-9CA3-8B5C095BC051}">
  <ds:schemaRefs>
    <ds:schemaRef ds:uri="37af3f4b-4b66-46f9-8456-831d9bc3e737"/>
    <ds:schemaRef ds:uri="d6656b4d-3fa0-4709-acfb-d5e813445d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MM-23-645083-Purdue-Brand-Standard-20231110</Template>
  <TotalTime>2</TotalTime>
  <Words>1358</Words>
  <Application>Microsoft Office PowerPoint</Application>
  <PresentationFormat>On-screen Show (4:3)</PresentationFormat>
  <Paragraphs>238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Franklin Gothic Book</vt:lpstr>
      <vt:lpstr>Acumin Pro Condensed Semibold</vt:lpstr>
      <vt:lpstr>Acumin Pro Semibold</vt:lpstr>
      <vt:lpstr>Acumin Pro Condensed</vt:lpstr>
      <vt:lpstr>Arial</vt:lpstr>
      <vt:lpstr>Acumin Pro</vt:lpstr>
      <vt:lpstr>Wingdings</vt:lpstr>
      <vt:lpstr>Franklin Gothic Medium Cond</vt:lpstr>
      <vt:lpstr>Calibri</vt:lpstr>
      <vt:lpstr>Franklin Gothic Medium</vt:lpstr>
      <vt:lpstr>Office Theme</vt:lpstr>
      <vt:lpstr>Community Impact  Business Case Competition</vt:lpstr>
      <vt:lpstr>Meet the team</vt:lpstr>
      <vt:lpstr>Agenda</vt:lpstr>
      <vt:lpstr>Problem Statement</vt:lpstr>
      <vt:lpstr>PowerPoint Presentation</vt:lpstr>
      <vt:lpstr>Hurdles in Prior Initiatives</vt:lpstr>
      <vt:lpstr>About the Organizations</vt:lpstr>
      <vt:lpstr>Leveraging organizations’ strengths</vt:lpstr>
      <vt:lpstr>Greater Lafayette Demographics</vt:lpstr>
      <vt:lpstr>Strategies to boost affordability</vt:lpstr>
      <vt:lpstr>Existing Properties</vt:lpstr>
      <vt:lpstr>New Properties </vt:lpstr>
      <vt:lpstr>Other Key Factors</vt:lpstr>
      <vt:lpstr>How Analytics can help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Title, Acumin Pro Cond Italic 44</dc:title>
  <dc:creator>Sai Mona Duvvapu</dc:creator>
  <cp:lastModifiedBy>Pooja Udayanjali Kannuri</cp:lastModifiedBy>
  <cp:revision>2</cp:revision>
  <dcterms:created xsi:type="dcterms:W3CDTF">2023-11-17T16:25:39Z</dcterms:created>
  <dcterms:modified xsi:type="dcterms:W3CDTF">2024-01-28T04:50:49Z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0x01010054E202481DC1CB46AA011D949D311478</vt:lpwstr>
  </property>
  <property fmtid="{D5CDD505-2E9C-101B-9397-08002B2CF9AE}" pid="10" name="MediaServiceImageTags">
    <vt:lpwstr/>
  </property>
</Properties>
</file>